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80" r:id="rId2"/>
    <p:sldId id="281" r:id="rId3"/>
    <p:sldId id="273" r:id="rId4"/>
    <p:sldId id="27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76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7" r:id="rId38"/>
    <p:sldId id="318" r:id="rId39"/>
    <p:sldId id="319" r:id="rId40"/>
    <p:sldId id="320" r:id="rId41"/>
    <p:sldId id="277" r:id="rId42"/>
    <p:sldId id="321" r:id="rId43"/>
    <p:sldId id="282" r:id="rId44"/>
  </p:sldIdLst>
  <p:sldSz cx="12192000" cy="6858000"/>
  <p:notesSz cx="6858000" cy="9144000"/>
  <p:embeddedFontLst>
    <p:embeddedFont>
      <p:font typeface="BM DoHyeon OTF" panose="020B0600000101010101" pitchFamily="34" charset="-127"/>
      <p:regular r:id="rId46"/>
    </p:embeddedFont>
    <p:embeddedFont>
      <p:font typeface="맑은 고딕" panose="020B0503020000020004" pitchFamily="34" charset="-127"/>
      <p:regular r:id="rId47"/>
      <p:bold r:id="rId48"/>
    </p:embeddedFont>
    <p:embeddedFont>
      <p:font typeface="NanumGothic" panose="020D0604000000000000" pitchFamily="34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0D5"/>
    <a:srgbClr val="FD8067"/>
    <a:srgbClr val="FC6446"/>
    <a:srgbClr val="03CF5D"/>
    <a:srgbClr val="526872"/>
    <a:srgbClr val="6A8794"/>
    <a:srgbClr val="B1C0C7"/>
    <a:srgbClr val="3F5058"/>
    <a:srgbClr val="E6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1"/>
    <p:restoredTop sz="73254"/>
  </p:normalViewPr>
  <p:slideViewPr>
    <p:cSldViewPr snapToGrid="0">
      <p:cViewPr>
        <p:scale>
          <a:sx n="77" d="100"/>
          <a:sy n="77" d="100"/>
        </p:scale>
        <p:origin x="4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6T01:43:56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51 24575,'12'0'0,"0"0"0,11 0 0,0 0 0,11 0 0,-4 0 0,16 0 0,-9 0 0,17 0 0,-11 0 0,11 0 0,-4 0 0,5 0 0,-5 0 0,4 0 0,-11 0 0,4 0 0,-5 0 0,-1 0 0,0 0 0,0 0 0,-5 0 0,-2 0 0,-11 0 0,4 0 0,-8 0 0,3 0 0,-5 0 0,0 0 0,6 0 0,0 4 0,5-3 0,1 4 0,5-1 0,1-3 0,7 4 0,-1-5 0,0 0 0,0 0 0,0 0 0,-5 0 0,-2 0 0,-6 0 0,-4 0 0,3 0 0,-9 4 0,5-3 0,-6 2 0,5-3 0,1 0 0,6 0 0,-1 0 0,6 0 0,-4 0 0,4 0 0,-6 0 0,-4 0 0,-2 0 0,0 0 0,-3 0 0,3 0 0,0 0 0,-4 0 0,10 0 0,-5 0 0,5 0 0,1 0 0,-1 0 0,6 0 0,2 0 0,5 0 0,-6 0 0,-1 0 0,0 0 0,-4 0 0,-1 0 0,-6 0 0,-6 0 0,-4 0 0,-1 0 0,-4 0 0,4 0 0,-4 0 0,9 0 0,1 0 0,0 0 0,15 0 0,-2 0 0,10 0 0,0 0 0,7 0 0,-6 0 0,6 0 0,-12 0 0,-2 0 0,-6 0 0,-4 0 0,-7 0 0,-5 0 0,-4 0 0,0 0 0,0 0 0,-1 0 0,5 0 0,6 0 0,11 0 0,13 0 0,-5 0 0,16 0 0,-9 0 0,11 0 0,8 0 0,-5 0 0,5 0 0,-7 0 0,-1 0 0,-5 0 0,-3 0 0,-11 0 0,-2 0 0,-11 0 0,-1 0 0,-4 0 0,-5 0 0,-1 0 0,-4 0 0,-1 0 0,1 0 0,3 0 0,2 0 0,15 0 0,9 0 0,0 0 0,16 0 0,-10 0 0,13 0 0,0 0 0,-7 0 0,5 0 0,-4 0 0,-1 0 0,-1 0 0,-1 5 0,-4-3 0,5 3 0,-7-5 0,0 0 0,0 0 0,1 0 0,-1 0 0,0 0 0,0 0 0,1 0 0,-7 0 0,5 0 0,-10 0 0,4 0 0,-11 0 0,-1 0 0,-9 0 0,-1 0 0,-4 3 0,0-2 0,0 2 0,-1-3 0,1 0 0,-1 0 0,5 4 0,6-3 0,11 3 0,20-4 0,-4 0 0,31 0 0,-23 0 0,42 0 0,-40 0 0,31 0 0,-28 0 0,14 0 0,0 0 0,-7 0 0,-2 0 0,-8 0 0,-5 0 0,-3 0 0,-6 0 0,1 0 0,-1 0 0,-6 0 0,-1 0 0,-5 0 0,-1 0 0,1 0 0,-1 0 0,0 0 0,1 0 0,-1 0 0,-5 0 0,4 0 0,-3 0 0,4 0 0,1 0 0,5 0 0,-5 0 0,11 0 0,-4 0 0,5 0 0,0 0 0,7 0 0,1 0 0,0 0 0,6 0 0,-6 0 0,0 0 0,5 0 0,-4 0 0,5 0 0,1 0 0,0 0 0,0 0 0,-7 0 0,5 0 0,-5 0 0,7 0 0,0 0 0,0 0 0,-1 0 0,1 0 0,0 0 0,0 0 0,-1 0 0,1 0 0,-7 0 0,5 0 0,-4 0 0,-1 0 0,5 0 0,-11 0 0,5 0 0,-1 0 0,-4 0 0,5 0 0,-7 0 0,0 0 0,7 0 0,-5 0 0,5 0 0,-7 0 0,-6 0 0,5 0 0,-4 0 0,5 0 0,0 0 0,0 0 0,-5 0 0,4 0 0,-11 0 0,11 0 0,-4 0 0,5 0 0,0 0 0,0 0 0,7 0 0,-11 0 0,9 0 0,-4 0 0,1 0 0,5 0 0,-7 0 0,0 0 0,-5 0 0,4 0 0,-5 0 0,6 0 0,-5 0 0,4 0 0,-11 0 0,11 0 0,-4 0 0,5 0 0,-6 0 0,5 0 0,-4 0 0,5 0 0,0 0 0,7 0 0,-5 0 0,4 0 0,-5 0 0,-7 0 0,5 0 0,-5 0 0,1 0 0,4 0 0,-11 0 0,5 0 0,-5 0 0,-1-4 0,1 3 0,-1-4 0,0 5 0,1 0 0,-6 0 0,4 0 0,-4 0 0,1 0 0,3 0 0,-4 0 0,6 0 0,-6 0 0,10 0 0,-8 0 0,9 0 0,-6 0 0,1 0 0,-1-4 0,0 3 0,6-3 0,-4 4 0,4 0 0,0-5 0,-4 4 0,4-4 0,0 1 0,-4 3 0,10-4 0,-10 1 0,9 3 0,-9-4 0,10 5 0,-10 0 0,10-4 0,-5 3 0,1-4 0,3 5 0,-9 0 0,4 0 0,0 0 0,-4 0 0,4 0 0,-6 0 0,1-4 0,-1 3 0,0-3 0,1 4 0,-1 0 0,1 0 0,-6-4 0,4 3 0,-4-3 0,1 4 0,3 0 0,-9 0 0,10 0 0,-10 0 0,9 0 0,-8 0 0,8-4 0,-4 2 0,1-2 0,3 4 0,-4 0 0,5 0 0,-4 0 0,3 0 0,-4 0 0,1 0 0,3 0 0,-9 0 0,10 0 0,-5 0 0,0 0 0,4 0 0,-8 0 0,8 0 0,-3 0 0,4 0 0,0 0 0,6 0 0,-4 0 0,4-4 0,-6 3 0,7-3 0,-6 4 0,5 0 0,-5 0 0,-1 0 0,0 0 0,1 0 0,-6 0 0,4 0 0,-3 0 0,4 0 0,-5 0 0,0 0 0,-1 0 0,-8 0 0,7 0 0,-8 0 0,0 0 0,4 0 0,-4 0 0,4 0 0,0 0 0,0 0 0,-4 0 0,4 0 0,1 0 0,0 0 0,4 0 0,0 0 0,-3 0 0,3 0 0,-5-4 0,5 3 0,-3-3 0,3 4 0,0 0 0,2 0 0,4 0 0,0 0 0,1 0 0,-1 0 0,6 0 0,-4 0 0,4 0 0,-6 0 0,6 0 0,-4 0 0,4 0 0,-10 0 0,3 0 0,-4 0 0,1 0 0,3 0 0,-9 0 0,0 0 0,-2 0 0,-7 0 0,3 0 0,-4 0 0,0 0 0,0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6T01:44:02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24575,'16'0'0,"21"0"0,-4 0 0,20 0 0,-18 0 0,6 0 0,1 0 0,-1 0 0,0 0 0,-5 0 0,-2 0 0,-11 0 0,4 0 0,-8 0 0,3 0 0,-5 0 0,0 0 0,0 0 0,6 0 0,-5 0 0,9 0 0,-3 0 0,4 0 0,0 0 0,1 0 0,-1 0 0,6 0 0,-4 0 0,10 0 0,-11 0 0,11 0 0,-10 0 0,4 0 0,0 0 0,2 0 0,5 0 0,0 0 0,0 0 0,1 0 0,-1 0 0,0 0 0,0 5 0,0-4 0,1 4 0,-7-5 0,5 0 0,-10 0 0,10 0 0,-11 0 0,5 0 0,0 0 0,-4 0 0,4 0 0,-5 0 0,5 0 0,-4 0 0,-1 0 0,-2 0 0,-4 0 0,1 0 0,-2 0 0,-9 0 0,3 0 0,-3 3 0,4-2 0,1 3 0,4-4 0,-4 0 0,9 0 0,-3 4 0,4-3 0,0 4 0,-4-2 0,9-2 0,-8 3 0,4-4 0,-2 4 0,-4-3 0,6 4 0,-1-5 0,0 0 0,1 0 0,5 0 0,-5 0 0,6 0 0,-1 0 0,-5 0 0,11 0 0,-10 0 0,4 0 0,-11 0 0,0 0 0,-6 0 0,5 0 0,-3 0 0,8 0 0,-4 0 0,11 0 0,-4 0 0,10 0 0,-5 0 0,6 0 0,1 0 0,-12 0 0,3 0 0,-19 0 0,7 0 0,-12 0 0,3 0 0,-4 0 0,0 0 0,0 0 0,9 0 0,2 0 0,15 0 0,1 0 0,7 0 0,-1 0 0,7 0 0,-11 0 0,9 0 0,-21 0 0,3 0 0,-11 0 0,-4 0 0,-1 0 0,-4 0 0,4 0 0,6 0 0,5 0 0,11 0 0,8 0 0,7 0 0,7 0 0,-7 0 0,13 0 0,-18 0 0,11 0 0,-19-5 0,-7 4 0,-7-3 0,-5 4 0,-4 0 0,-1 0 0,-4 0 0,0 0 0,0 0 0,4 0 0,6 0 0,11 0 0,13 0 0,1 0 0,11 0 0,-5 0 0,14 0 0,-5 0 0,5 0 0,-8 0 0,-5 0 0,-3 0 0,-5 0 0,-1 0 0,-6 0 0,-1 0 0,-10 0 0,-6 0 0,-2 0 0,-7 0 0,3 0 0,-4 0 0,-1 0 0,5 0 0,1 0 0,9-4 0,7 3 0,7-3 0,5 4 0,7 0 0,1 0 0,0 0 0,5 0 0,-4 0 0,-1 0 0,-1 0 0,-7-5 0,-6 4 0,-1-4 0,-5 5 0,-6 0 0,-5 0 0,-6 0 0,-4 0 0,0 0 0,0 0 0,-1 0 0,1 0 0,0 0 0,-1 0 0,1 0 0,4 0 0,6 0 0,0 0 0,9 0 0,-3 0 0,4 0 0,0 0 0,-4 0 0,-2 0 0,-5 0 0,-4 0 0,-1 0 0,-4 0 0,0 0 0,-1 0 0,-2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01:45:07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1,'50'0,"-1"0,-26 0,6 0,-1 0,-5 0,4 0,-8 0,3 0,-5 0,1 0,-1 0,5 0,-3 0,3 0,-5 0,5 0,-3 0,3 0,-5 0,0 0,1 0,-1 0,0 0,0 0,0 0,6 0,-5 0,0 0,-2 0,-3 0,5 0,-2 0,0 0,1 0,-1 0,1 0,3 0,-2 0,2 0,-7 0,4 0,-1 0,2 0,3 0,-8 0,3 0,5 0,-2 0,6 0,-3 0,-3 0,3 0,-5 0,5 0,-3 0,-1 0,-2 0,-4 0,5 0,3 0,-6 0,6 0,-7 0,4 0,0 0,0 0,-1 0,0 0,-1 0,1 0,0 0,4 0,-2 0,3 0,-4 0,0 0,0 0,1 0,-1 0,-1 0,1 0,-1 0,1 0,-2 0,1 0,5 0,-3 0,9 0,-9 0,9 0,-8 0,3 0,-5 0,-4 0,6 0,-6 0,5 0,-3 0,5 0,-7 0,6 0,-4 0,-2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01:45:11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40,'47'0,"-7"0,-22 0,-5 0,6 0,-7 0,7 0,6 0,-7 0,8 0,-13 0,3 0,0 0,-2 0,7 0,-7 0,11 0,-1 0,4-4,6 3,-4-4,4 1,-6 3,-4-3,-2 4,-9 0,2 0,1 0,6 0,4 0,2 0,7 0,0-5,6 4,-5-3,-2 4,-6-5,-4 4,-2-3,-9 4,2 0,0 0,2 0,1 0,-2 0,-1 0,0 0,3 0,-2 0,2 3,-3 5,-3-3,3 9,-3-9,0 6,7-3,-9 0,9 0,-7-1,0 1,-1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6T05:05:23.1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51 24575,'12'0'0,"0"0"0,11 0 0,0 0 0,11 0 0,-4 0 0,16 0 0,-9 0 0,17 0 0,-11 0 0,11 0 0,-4 0 0,5 0 0,-5 0 0,4 0 0,-11 0 0,4 0 0,-5 0 0,-1 0 0,0 0 0,0 0 0,-5 0 0,-2 0 0,-11 0 0,4 0 0,-8 0 0,3 0 0,-5 0 0,0 0 0,6 0 0,0 4 0,5-3 0,1 4 0,5-1 0,1-3 0,7 4 0,-1-5 0,0 0 0,0 0 0,0 0 0,-5 0 0,-2 0 0,-6 0 0,-4 0 0,3 0 0,-9 4 0,5-3 0,-6 2 0,5-3 0,1 0 0,6 0 0,-1 0 0,6 0 0,-4 0 0,4 0 0,-6 0 0,-4 0 0,-2 0 0,0 0 0,-3 0 0,3 0 0,0 0 0,-4 0 0,10 0 0,-5 0 0,5 0 0,1 0 0,-1 0 0,6 0 0,2 0 0,5 0 0,-6 0 0,-1 0 0,0 0 0,-4 0 0,-1 0 0,-6 0 0,-6 0 0,-4 0 0,-1 0 0,-4 0 0,4 0 0,-4 0 0,9 0 0,1 0 0,0 0 0,15 0 0,-2 0 0,10 0 0,0 0 0,7 0 0,-6 0 0,6 0 0,-12 0 0,-2 0 0,-6 0 0,-4 0 0,-7 0 0,-5 0 0,-4 0 0,0 0 0,0 0 0,-1 0 0,5 0 0,6 0 0,11 0 0,13 0 0,-5 0 0,16 0 0,-9 0 0,11 0 0,8 0 0,-5 0 0,5 0 0,-7 0 0,-1 0 0,-5 0 0,-3 0 0,-11 0 0,-2 0 0,-11 0 0,-1 0 0,-4 0 0,-5 0 0,-1 0 0,-4 0 0,-1 0 0,1 0 0,3 0 0,2 0 0,15 0 0,9 0 0,0 0 0,16 0 0,-10 0 0,13 0 0,0 0 0,-7 0 0,5 0 0,-4 0 0,-1 0 0,-1 0 0,-1 5 0,-4-3 0,5 3 0,-7-5 0,0 0 0,0 0 0,1 0 0,-1 0 0,0 0 0,0 0 0,1 0 0,-7 0 0,5 0 0,-10 0 0,4 0 0,-11 0 0,-1 0 0,-9 0 0,-1 0 0,-4 3 0,0-2 0,0 2 0,-1-3 0,1 0 0,-1 0 0,5 4 0,6-3 0,11 3 0,20-4 0,-4 0 0,31 0 0,-23 0 0,42 0 0,-40 0 0,31 0 0,-28 0 0,14 0 0,0 0 0,-7 0 0,-2 0 0,-8 0 0,-5 0 0,-3 0 0,-6 0 0,1 0 0,-1 0 0,-6 0 0,-1 0 0,-5 0 0,-1 0 0,1 0 0,-1 0 0,0 0 0,1 0 0,-1 0 0,-5 0 0,4 0 0,-3 0 0,4 0 0,1 0 0,5 0 0,-5 0 0,11 0 0,-4 0 0,5 0 0,0 0 0,7 0 0,1 0 0,0 0 0,6 0 0,-6 0 0,0 0 0,5 0 0,-4 0 0,5 0 0,1 0 0,0 0 0,0 0 0,-7 0 0,5 0 0,-5 0 0,7 0 0,0 0 0,0 0 0,-1 0 0,1 0 0,0 0 0,0 0 0,-1 0 0,1 0 0,-7 0 0,5 0 0,-4 0 0,-1 0 0,5 0 0,-11 0 0,5 0 0,-1 0 0,-4 0 0,5 0 0,-7 0 0,0 0 0,7 0 0,-5 0 0,5 0 0,-7 0 0,-6 0 0,5 0 0,-4 0 0,5 0 0,0 0 0,0 0 0,-5 0 0,4 0 0,-11 0 0,11 0 0,-4 0 0,5 0 0,0 0 0,0 0 0,7 0 0,-11 0 0,9 0 0,-4 0 0,1 0 0,5 0 0,-7 0 0,0 0 0,-5 0 0,4 0 0,-5 0 0,6 0 0,-5 0 0,4 0 0,-11 0 0,11 0 0,-4 0 0,5 0 0,-6 0 0,5 0 0,-4 0 0,5 0 0,0 0 0,7 0 0,-5 0 0,4 0 0,-5 0 0,-7 0 0,5 0 0,-5 0 0,1 0 0,4 0 0,-11 0 0,5 0 0,-5 0 0,-1-4 0,1 3 0,-1-4 0,0 5 0,1 0 0,-6 0 0,4 0 0,-4 0 0,1 0 0,3 0 0,-4 0 0,6 0 0,-6 0 0,10 0 0,-8 0 0,9 0 0,-6 0 0,1 0 0,-1-4 0,0 3 0,6-3 0,-4 4 0,4 0 0,0-5 0,-4 4 0,4-4 0,0 1 0,-4 3 0,10-4 0,-10 1 0,9 3 0,-9-4 0,10 5 0,-10 0 0,10-4 0,-5 3 0,1-4 0,3 5 0,-9 0 0,4 0 0,0 0 0,-4 0 0,4 0 0,-6 0 0,1-4 0,-1 3 0,0-3 0,1 4 0,-1 0 0,1 0 0,-6-4 0,4 3 0,-4-3 0,1 4 0,3 0 0,-9 0 0,10 0 0,-10 0 0,9 0 0,-8 0 0,8-4 0,-4 2 0,1-2 0,3 4 0,-4 0 0,5 0 0,-4 0 0,3 0 0,-4 0 0,1 0 0,3 0 0,-9 0 0,10 0 0,-5 0 0,0 0 0,4 0 0,-8 0 0,8 0 0,-3 0 0,4 0 0,0 0 0,6 0 0,-4 0 0,4-4 0,-6 3 0,7-3 0,-6 4 0,5 0 0,-5 0 0,-1 0 0,0 0 0,1 0 0,-6 0 0,4 0 0,-3 0 0,4 0 0,-5 0 0,0 0 0,-1 0 0,-8 0 0,7 0 0,-8 0 0,0 0 0,4 0 0,-4 0 0,4 0 0,0 0 0,0 0 0,-4 0 0,4 0 0,1 0 0,0 0 0,4 0 0,0 0 0,-3 0 0,3 0 0,-5-4 0,5 3 0,-3-3 0,3 4 0,0 0 0,2 0 0,4 0 0,0 0 0,1 0 0,-1 0 0,6 0 0,-4 0 0,4 0 0,-6 0 0,6 0 0,-4 0 0,4 0 0,-10 0 0,3 0 0,-4 0 0,1 0 0,3 0 0,-9 0 0,0 0 0,-2 0 0,-7 0 0,3 0 0,-4 0 0,0 0 0,0 0 0,-4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6T05:05:23.1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24575,'16'0'0,"21"0"0,-4 0 0,20 0 0,-18 0 0,6 0 0,1 0 0,-1 0 0,0 0 0,-5 0 0,-2 0 0,-11 0 0,4 0 0,-8 0 0,3 0 0,-5 0 0,0 0 0,0 0 0,6 0 0,-5 0 0,9 0 0,-3 0 0,4 0 0,0 0 0,1 0 0,-1 0 0,6 0 0,-4 0 0,10 0 0,-11 0 0,11 0 0,-10 0 0,4 0 0,0 0 0,2 0 0,5 0 0,0 0 0,0 0 0,1 0 0,-1 0 0,0 0 0,0 5 0,0-4 0,1 4 0,-7-5 0,5 0 0,-10 0 0,10 0 0,-11 0 0,5 0 0,0 0 0,-4 0 0,4 0 0,-5 0 0,5 0 0,-4 0 0,-1 0 0,-2 0 0,-4 0 0,1 0 0,-2 0 0,-9 0 0,3 0 0,-3 3 0,4-2 0,1 3 0,4-4 0,-4 0 0,9 0 0,-3 4 0,4-3 0,0 4 0,-4-2 0,9-2 0,-8 3 0,4-4 0,-2 4 0,-4-3 0,6 4 0,-1-5 0,0 0 0,1 0 0,5 0 0,-5 0 0,6 0 0,-1 0 0,-5 0 0,11 0 0,-10 0 0,4 0 0,-11 0 0,0 0 0,-6 0 0,5 0 0,-3 0 0,8 0 0,-4 0 0,11 0 0,-4 0 0,10 0 0,-5 0 0,6 0 0,1 0 0,-12 0 0,3 0 0,-19 0 0,7 0 0,-12 0 0,3 0 0,-4 0 0,0 0 0,0 0 0,9 0 0,2 0 0,15 0 0,1 0 0,7 0 0,-1 0 0,7 0 0,-11 0 0,9 0 0,-21 0 0,3 0 0,-11 0 0,-4 0 0,-1 0 0,-4 0 0,4 0 0,6 0 0,5 0 0,11 0 0,8 0 0,7 0 0,7 0 0,-7 0 0,13 0 0,-18 0 0,11 0 0,-19-5 0,-7 4 0,-7-3 0,-5 4 0,-4 0 0,-1 0 0,-4 0 0,0 0 0,0 0 0,4 0 0,6 0 0,11 0 0,13 0 0,1 0 0,11 0 0,-5 0 0,14 0 0,-5 0 0,5 0 0,-8 0 0,-5 0 0,-3 0 0,-5 0 0,-1 0 0,-6 0 0,-1 0 0,-10 0 0,-6 0 0,-2 0 0,-7 0 0,3 0 0,-4 0 0,-1 0 0,5 0 0,1 0 0,9-4 0,7 3 0,7-3 0,5 4 0,7 0 0,1 0 0,0 0 0,5 0 0,-4 0 0,-1 0 0,-1 0 0,-7-5 0,-6 4 0,-1-4 0,-5 5 0,-6 0 0,-5 0 0,-6 0 0,-4 0 0,0 0 0,0 0 0,-1 0 0,1 0 0,0 0 0,-1 0 0,1 0 0,4 0 0,6 0 0,0 0 0,9 0 0,-3 0 0,4 0 0,0 0 0,-4 0 0,-2 0 0,-5 0 0,-4 0 0,-1 0 0,-4 0 0,0 0 0,-1 0 0,-2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05:05:23.1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1,'50'0,"-1"0,-26 0,6 0,-1 0,-5 0,4 0,-8 0,3 0,-5 0,1 0,-1 0,5 0,-3 0,3 0,-5 0,5 0,-3 0,3 0,-5 0,0 0,1 0,-1 0,0 0,0 0,0 0,6 0,-5 0,0 0,-2 0,-3 0,5 0,-2 0,0 0,1 0,-1 0,1 0,3 0,-2 0,2 0,-7 0,4 0,-1 0,2 0,3 0,-8 0,3 0,5 0,-2 0,6 0,-3 0,-3 0,3 0,-5 0,5 0,-3 0,-1 0,-2 0,-4 0,5 0,3 0,-6 0,6 0,-7 0,4 0,0 0,0 0,-1 0,0 0,-1 0,1 0,0 0,4 0,-2 0,3 0,-4 0,0 0,0 0,1 0,-1 0,-1 0,1 0,-1 0,1 0,-2 0,1 0,5 0,-3 0,9 0,-9 0,9 0,-8 0,3 0,-5 0,-4 0,6 0,-6 0,5 0,-3 0,5 0,-7 0,6 0,-4 0,-2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05:05:23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40,'47'0,"-7"0,-22 0,-5 0,6 0,-7 0,7 0,6 0,-7 0,8 0,-13 0,3 0,0 0,-2 0,7 0,-7 0,11 0,-1 0,4-4,6 3,-4-4,4 1,-6 3,-4-3,-2 4,-9 0,2 0,1 0,6 0,4 0,2 0,7 0,0-5,6 4,-5-3,-2 4,-6-5,-4 4,-2-3,-9 4,2 0,0 0,2 0,1 0,-2 0,-1 0,0 0,3 0,-2 0,2 3,-3 5,-3-3,3 9,-3-9,0 6,7-3,-9 0,9 0,-7-1,0 1,-1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F965D-7B2B-45FC-A3A2-E1AA2FEA0B31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2597E-7A4A-4404-A3F1-03C817E1A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1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</a:t>
            </a:r>
            <a:r>
              <a:rPr lang="ko-KR" altLang="en-US" dirty="0"/>
              <a:t> 저는 </a:t>
            </a:r>
            <a:r>
              <a:rPr lang="ko-KR" altLang="en-US" dirty="0" err="1"/>
              <a:t>쿠버네티스에</a:t>
            </a:r>
            <a:r>
              <a:rPr lang="ko-KR" altLang="en-US" dirty="0"/>
              <a:t> 대해 알아본 후 간략하게 제가 이해한 것을 발표하게 된 </a:t>
            </a:r>
            <a:r>
              <a:rPr lang="ko-KR" altLang="en-US" dirty="0" err="1"/>
              <a:t>송가현입니다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1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도커</a:t>
            </a:r>
            <a:r>
              <a:rPr lang="ko-KR" altLang="en-US" dirty="0"/>
              <a:t> 파일을 </a:t>
            </a:r>
            <a:r>
              <a:rPr lang="ko-KR" altLang="en-US" dirty="0" err="1"/>
              <a:t>생성해야하는데요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도커</a:t>
            </a:r>
            <a:r>
              <a:rPr lang="ko-KR" altLang="en-US" dirty="0"/>
              <a:t> 파일에는 개발자 </a:t>
            </a:r>
            <a:r>
              <a:rPr lang="en-US" altLang="ko-KR" dirty="0"/>
              <a:t>‘</a:t>
            </a:r>
            <a:r>
              <a:rPr lang="ko-KR" altLang="en-US" dirty="0"/>
              <a:t>송</a:t>
            </a:r>
            <a:r>
              <a:rPr lang="en-US" altLang="ko-KR" dirty="0"/>
              <a:t>’</a:t>
            </a:r>
            <a:r>
              <a:rPr lang="ko-KR" altLang="en-US" dirty="0"/>
              <a:t>이 구현하고 싶은 환경이 들어가 있어야합니다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7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 우분투</a:t>
            </a:r>
            <a:r>
              <a:rPr lang="en-US" altLang="ko-KR" dirty="0"/>
              <a:t>/</a:t>
            </a:r>
            <a:r>
              <a:rPr lang="ko-KR" altLang="en-US" dirty="0"/>
              <a:t> 파이썬</a:t>
            </a:r>
            <a:r>
              <a:rPr lang="en-US" altLang="ko-KR" dirty="0"/>
              <a:t>/</a:t>
            </a:r>
            <a:r>
              <a:rPr lang="ko-KR" altLang="en-US" dirty="0"/>
              <a:t> 깃 </a:t>
            </a:r>
            <a:r>
              <a:rPr lang="en-US" altLang="ko-KR" dirty="0"/>
              <a:t>＇</a:t>
            </a:r>
            <a:r>
              <a:rPr lang="ko-KR" altLang="en-US" dirty="0"/>
              <a:t> 이런 것들을 사용하고 싶다는 것을 </a:t>
            </a:r>
            <a:r>
              <a:rPr lang="ko-KR" altLang="en-US" dirty="0" err="1"/>
              <a:t>기록해놓는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간단히 말해 </a:t>
            </a:r>
            <a:r>
              <a:rPr lang="en-US" altLang="ko-KR" dirty="0"/>
              <a:t>'</a:t>
            </a:r>
            <a:r>
              <a:rPr lang="ko-KR" altLang="en-US" dirty="0" err="1"/>
              <a:t>도커</a:t>
            </a:r>
            <a:r>
              <a:rPr lang="ko-KR" altLang="en-US" dirty="0"/>
              <a:t> 파일</a:t>
            </a:r>
            <a:r>
              <a:rPr lang="en-US" altLang="ko-KR" dirty="0"/>
              <a:t>'</a:t>
            </a:r>
            <a:r>
              <a:rPr lang="ko-KR" altLang="en-US" dirty="0"/>
              <a:t> 이란 사용한 개발환경을 기록해 놓은 파일이라고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6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이렇게 작성한 파일을 </a:t>
            </a:r>
            <a:r>
              <a:rPr lang="ko-KR" altLang="en-US" dirty="0" err="1"/>
              <a:t>도커</a:t>
            </a:r>
            <a:r>
              <a:rPr lang="ko-KR" altLang="en-US" dirty="0"/>
              <a:t> 다운로드 과정과 마찬가지로</a:t>
            </a:r>
            <a:r>
              <a:rPr lang="en-US" altLang="ko-KR" dirty="0"/>
              <a:t>,</a:t>
            </a:r>
            <a:r>
              <a:rPr lang="ko-KR" altLang="en-US" dirty="0"/>
              <a:t> 서버와 개발자 모두에게 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9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도커는</a:t>
            </a:r>
            <a:r>
              <a:rPr lang="ko-KR" altLang="en-US" dirty="0"/>
              <a:t> 이 </a:t>
            </a:r>
            <a:r>
              <a:rPr lang="ko-KR" altLang="en-US" dirty="0" err="1"/>
              <a:t>도커파일을</a:t>
            </a:r>
            <a:r>
              <a:rPr lang="ko-KR" altLang="en-US" dirty="0"/>
              <a:t> </a:t>
            </a:r>
            <a:r>
              <a:rPr lang="ko-KR" altLang="en-US" dirty="0" err="1"/>
              <a:t>촤르륵</a:t>
            </a:r>
            <a:r>
              <a:rPr lang="ko-KR" altLang="en-US" dirty="0"/>
              <a:t> 읽고</a:t>
            </a:r>
            <a:r>
              <a:rPr lang="en-US" altLang="ko-KR" dirty="0"/>
              <a:t>,</a:t>
            </a:r>
            <a:r>
              <a:rPr lang="ko-KR" altLang="en-US" dirty="0"/>
              <a:t> 필요한 것들을 쫙 다운받습니다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01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도커는</a:t>
            </a:r>
            <a:r>
              <a:rPr lang="ko-KR" altLang="en-US" dirty="0"/>
              <a:t> 설정파일에 </a:t>
            </a:r>
            <a:r>
              <a:rPr lang="ko-KR" altLang="en-US" dirty="0" err="1"/>
              <a:t>적힌것과</a:t>
            </a:r>
            <a:r>
              <a:rPr lang="ko-KR" altLang="en-US" dirty="0"/>
              <a:t> 같이 해당 환경과 같은 </a:t>
            </a:r>
            <a:r>
              <a:rPr lang="ko-KR" altLang="en-US" dirty="0" err="1"/>
              <a:t>버추얼</a:t>
            </a:r>
            <a:r>
              <a:rPr lang="ko-KR" altLang="en-US" dirty="0"/>
              <a:t> 컨테이너를 컴퓨터에 만들어 주고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여기서는 우분투를 예시로 들었습니다</a:t>
            </a:r>
            <a:r>
              <a:rPr lang="en-US" altLang="ko-KR" dirty="0"/>
              <a:t>)</a:t>
            </a:r>
            <a:r>
              <a:rPr lang="ko-KR" altLang="en-US" dirty="0"/>
              <a:t> 서버에 필요한 것들도 모두 다운로드하도록 도와줍니다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컴퓨터에서 서버로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&lt;‘docker file’</a:t>
            </a:r>
            <a:r>
              <a:rPr lang="ko-KR" altLang="en-US" dirty="0"/>
              <a:t>과 함께 코드를 업로드</a:t>
            </a:r>
            <a:r>
              <a:rPr lang="en-US" altLang="ko-KR" dirty="0"/>
              <a:t>&gt;</a:t>
            </a:r>
            <a:r>
              <a:rPr lang="ko-KR" altLang="en-US" dirty="0"/>
              <a:t>하면</a:t>
            </a:r>
            <a:r>
              <a:rPr lang="en-US" altLang="ko-KR" dirty="0"/>
              <a:t>,</a:t>
            </a:r>
            <a:r>
              <a:rPr lang="ko-KR" altLang="en-US" dirty="0"/>
              <a:t> 아까 전의 </a:t>
            </a:r>
            <a:r>
              <a:rPr lang="en-US" altLang="ko-KR" dirty="0"/>
              <a:t>‘</a:t>
            </a:r>
            <a:r>
              <a:rPr lang="ko-KR" altLang="en-US" dirty="0"/>
              <a:t>환경 상이</a:t>
            </a:r>
            <a:r>
              <a:rPr lang="en-US" altLang="ko-KR" dirty="0"/>
              <a:t>’</a:t>
            </a:r>
            <a:r>
              <a:rPr lang="ko-KR" altLang="en-US" dirty="0"/>
              <a:t>문제를 해결할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18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</a:t>
            </a:r>
            <a:r>
              <a:rPr lang="en-US" altLang="ko-KR" dirty="0"/>
              <a:t>,</a:t>
            </a:r>
            <a:r>
              <a:rPr lang="ko-KR" altLang="en-US" dirty="0"/>
              <a:t> 이 컨테이너들은 그림에서 볼 수 있듯이 아주 독립적인데요</a:t>
            </a:r>
            <a:r>
              <a:rPr lang="en-US" altLang="ko-KR" dirty="0"/>
              <a:t>.</a:t>
            </a:r>
            <a:r>
              <a:rPr lang="ko-KR" altLang="en-US" dirty="0"/>
              <a:t> 이렇게 컨테이너들 각각이 독립적이라는 특징을 가지고 있기 때문에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en-US" altLang="ko-KR" dirty="0"/>
              <a:t>’</a:t>
            </a:r>
            <a:r>
              <a:rPr lang="ko-KR" altLang="en-US" dirty="0"/>
              <a:t>한 개의</a:t>
            </a:r>
            <a:r>
              <a:rPr lang="en-US" altLang="ko-KR" dirty="0"/>
              <a:t>’</a:t>
            </a:r>
            <a:r>
              <a:rPr lang="ko-KR" altLang="en-US" dirty="0"/>
              <a:t> 서버에  각기 다른 많은 수의 컨테이너를 가질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그림처럼</a:t>
            </a:r>
            <a:r>
              <a:rPr lang="en-US" altLang="ko-KR" dirty="0"/>
              <a:t>,</a:t>
            </a:r>
            <a:r>
              <a:rPr lang="ko-KR" altLang="en-US" dirty="0"/>
              <a:t> 하나는 자바 컨테이너</a:t>
            </a:r>
            <a:r>
              <a:rPr lang="en-US" altLang="ko-KR" dirty="0"/>
              <a:t>,</a:t>
            </a:r>
            <a:r>
              <a:rPr lang="ko-KR" altLang="en-US" dirty="0"/>
              <a:t> 다른 하나는 파이썬 컨테이너</a:t>
            </a:r>
            <a:r>
              <a:rPr lang="en-US" altLang="ko-KR" dirty="0"/>
              <a:t>,</a:t>
            </a:r>
            <a:r>
              <a:rPr lang="ko-KR" altLang="en-US" dirty="0"/>
              <a:t> 또다른 하나는 노드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컨테이너</a:t>
            </a:r>
            <a:r>
              <a:rPr lang="en-US" altLang="ko-KR" dirty="0"/>
              <a:t>,</a:t>
            </a:r>
            <a:r>
              <a:rPr lang="ko-KR" altLang="en-US" dirty="0"/>
              <a:t> 다른 하나는 </a:t>
            </a:r>
            <a:r>
              <a:rPr lang="ko-KR" altLang="en-US" dirty="0" err="1"/>
              <a:t>사이킷런</a:t>
            </a:r>
            <a:r>
              <a:rPr lang="ko-KR" altLang="en-US" dirty="0"/>
              <a:t> 컨테이너가 있는 것을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이렇게 독립적인 컨테이너들이 다양하게 존재하면 좋은 점도 많겠지만</a:t>
            </a:r>
            <a:r>
              <a:rPr lang="en-US" altLang="ko-KR" dirty="0"/>
              <a:t>,</a:t>
            </a:r>
            <a:r>
              <a:rPr lang="ko-KR" altLang="en-US" dirty="0"/>
              <a:t> 당연하게도 이 컨테이너들을 각각 관리 </a:t>
            </a:r>
            <a:r>
              <a:rPr lang="ko-KR" altLang="en-US" dirty="0" err="1"/>
              <a:t>해야하는</a:t>
            </a:r>
            <a:r>
              <a:rPr lang="ko-KR" altLang="en-US" dirty="0"/>
              <a:t> 필요성이 생깁니다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도커는</a:t>
            </a:r>
            <a:r>
              <a:rPr lang="ko-KR" altLang="en-US" dirty="0"/>
              <a:t> 이런 다양한 컨테이너들의 관리를 용이하게 해줍니다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48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예를 들어 </a:t>
            </a:r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application</a:t>
            </a:r>
            <a:r>
              <a:rPr lang="ko-KR" altLang="en-US" dirty="0"/>
              <a:t>의 인기가 상승하면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도커는</a:t>
            </a:r>
            <a:r>
              <a:rPr lang="ko-KR" altLang="en-US" dirty="0"/>
              <a:t> </a:t>
            </a:r>
            <a:r>
              <a:rPr lang="en-US" altLang="ko-KR" dirty="0"/>
              <a:t>’Java＇</a:t>
            </a:r>
            <a:r>
              <a:rPr lang="ko-KR" altLang="en-US" dirty="0"/>
              <a:t> 컨테이너의 </a:t>
            </a:r>
            <a:r>
              <a:rPr lang="ko-KR" altLang="en-US" dirty="0" err="1"/>
              <a:t>갯수를</a:t>
            </a:r>
            <a:r>
              <a:rPr lang="ko-KR" altLang="en-US" dirty="0"/>
              <a:t> 늘려줍니다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549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반대로</a:t>
            </a:r>
            <a:r>
              <a:rPr lang="en-US" altLang="ko-KR" dirty="0"/>
              <a:t>,</a:t>
            </a:r>
            <a:r>
              <a:rPr lang="ko-KR" altLang="en-US" dirty="0"/>
              <a:t> 트래픽이 줄고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Application</a:t>
            </a:r>
            <a:r>
              <a:rPr lang="ko-KR" altLang="en-US" dirty="0"/>
              <a:t>의 인기가 주춤하다면</a:t>
            </a:r>
            <a:r>
              <a:rPr lang="en-US" altLang="ko-KR" dirty="0"/>
              <a:t>,</a:t>
            </a:r>
            <a:r>
              <a:rPr lang="ko-KR" altLang="en-US" dirty="0"/>
              <a:t> 늘렸던 컨테이너 수를 다시 줄일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이런 </a:t>
            </a:r>
            <a:r>
              <a:rPr lang="ko-KR" altLang="en-US" dirty="0" err="1"/>
              <a:t>도커의</a:t>
            </a:r>
            <a:r>
              <a:rPr lang="ko-KR" altLang="en-US" dirty="0"/>
              <a:t> 역할 덕분에 매번 새로운 서비스를 만들 때 </a:t>
            </a:r>
            <a:r>
              <a:rPr lang="en-US" altLang="ko-KR" dirty="0"/>
              <a:t>,</a:t>
            </a:r>
            <a:r>
              <a:rPr lang="ko-KR" altLang="en-US" dirty="0"/>
              <a:t> 서버를 사고 </a:t>
            </a:r>
            <a:r>
              <a:rPr lang="en-US" altLang="ko-KR" dirty="0"/>
              <a:t>/</a:t>
            </a:r>
            <a:r>
              <a:rPr lang="ko-KR" altLang="en-US" dirty="0"/>
              <a:t> 다운로드를 하여 환경을 설정해야 할 필요가 없어진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우리는 원할 때마다 </a:t>
            </a:r>
            <a:r>
              <a:rPr lang="ko-KR" altLang="en-US" dirty="0" err="1"/>
              <a:t>도커를</a:t>
            </a:r>
            <a:r>
              <a:rPr lang="ko-KR" altLang="en-US" dirty="0"/>
              <a:t> 통해 새로운 환경을 편하게 생성할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정리해서 말씀드리면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도커는</a:t>
            </a:r>
            <a:r>
              <a:rPr lang="ko-KR" altLang="en-US" dirty="0"/>
              <a:t> 원하는 개발환경을 </a:t>
            </a:r>
            <a:r>
              <a:rPr lang="en-US" altLang="ko-KR" dirty="0"/>
              <a:t>'</a:t>
            </a:r>
            <a:r>
              <a:rPr lang="ko-KR" altLang="en-US" dirty="0" err="1"/>
              <a:t>도커파일</a:t>
            </a:r>
            <a:r>
              <a:rPr lang="en-US" altLang="ko-KR" dirty="0"/>
              <a:t>'</a:t>
            </a:r>
            <a:r>
              <a:rPr lang="ko-KR" altLang="en-US" dirty="0"/>
              <a:t>에 저장해두면</a:t>
            </a:r>
            <a:r>
              <a:rPr lang="en-US" altLang="ko-KR" dirty="0"/>
              <a:t>,</a:t>
            </a:r>
            <a:r>
              <a:rPr lang="ko-KR" altLang="en-US" dirty="0"/>
              <a:t> 어떠한 </a:t>
            </a:r>
            <a:r>
              <a:rPr lang="ko-KR" altLang="en-US" dirty="0" err="1"/>
              <a:t>머신에서든</a:t>
            </a:r>
            <a:r>
              <a:rPr lang="ko-KR" altLang="en-US" dirty="0"/>
              <a:t> 해당 환경을 시뮬레이션 할 수 있게 해줍니다</a:t>
            </a:r>
            <a:r>
              <a:rPr lang="en-US" altLang="ko-KR" dirty="0"/>
              <a:t>.</a:t>
            </a:r>
            <a:r>
              <a:rPr lang="ko-KR" altLang="en-US" dirty="0"/>
              <a:t> 또한</a:t>
            </a:r>
            <a:r>
              <a:rPr lang="en-US" altLang="ko-KR" dirty="0"/>
              <a:t>,</a:t>
            </a:r>
            <a:r>
              <a:rPr lang="ko-KR" altLang="en-US" dirty="0"/>
              <a:t> 이러한 컨테이너라는 환경은 독립적으로 존재하기 때문에</a:t>
            </a:r>
            <a:r>
              <a:rPr lang="en-US" altLang="ko-KR" dirty="0"/>
              <a:t>,</a:t>
            </a:r>
            <a:r>
              <a:rPr lang="ko-KR" altLang="en-US" dirty="0"/>
              <a:t> 어떤 </a:t>
            </a:r>
            <a:r>
              <a:rPr lang="ko-KR" altLang="en-US" dirty="0" err="1"/>
              <a:t>환경에서든</a:t>
            </a:r>
            <a:r>
              <a:rPr lang="ko-KR" altLang="en-US" dirty="0"/>
              <a:t> 컨테이너를 모듈식으로 관리할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이런 장점은 비용적 측면에서도 아주 효율적인데요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파이썬 서버</a:t>
            </a:r>
            <a:r>
              <a:rPr lang="en-US" altLang="ko-KR" dirty="0"/>
              <a:t>,</a:t>
            </a:r>
            <a:r>
              <a:rPr lang="ko-KR" altLang="en-US" dirty="0"/>
              <a:t> 자바서버</a:t>
            </a:r>
            <a:r>
              <a:rPr lang="en-US" altLang="ko-KR" dirty="0"/>
              <a:t>,</a:t>
            </a:r>
            <a:r>
              <a:rPr lang="ko-KR" altLang="en-US" dirty="0"/>
              <a:t> 등과 같이 항상 새로운 서버를 추가해서 살 필요가 없게 만듭니다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64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</a:t>
            </a:r>
            <a:r>
              <a:rPr lang="ko-KR" altLang="en-US" dirty="0" err="1"/>
              <a:t>도커와</a:t>
            </a:r>
            <a:r>
              <a:rPr lang="ko-KR" altLang="en-US" dirty="0"/>
              <a:t> </a:t>
            </a:r>
            <a:r>
              <a:rPr lang="ko-KR" altLang="en-US" dirty="0" err="1"/>
              <a:t>도커의</a:t>
            </a:r>
            <a:r>
              <a:rPr lang="ko-KR" altLang="en-US" dirty="0"/>
              <a:t> 컨테이너에 대한 것을 계속해서 말씀드렸는데요</a:t>
            </a:r>
            <a:r>
              <a:rPr lang="en-US" altLang="ko-KR" dirty="0"/>
              <a:t>,</a:t>
            </a:r>
            <a:r>
              <a:rPr lang="ko-KR" altLang="en-US" dirty="0"/>
              <a:t> 컨테이너라는 구조에 대해 </a:t>
            </a:r>
            <a:r>
              <a:rPr lang="ko-KR" altLang="en-US" dirty="0" err="1"/>
              <a:t>듣다보면</a:t>
            </a:r>
            <a:r>
              <a:rPr lang="ko-KR" altLang="en-US" dirty="0"/>
              <a:t> 이 컨테이너가 </a:t>
            </a:r>
            <a:r>
              <a:rPr lang="en-US" altLang="ko-KR" dirty="0"/>
              <a:t>VM</a:t>
            </a:r>
            <a:r>
              <a:rPr lang="ko-KR" altLang="en-US" dirty="0"/>
              <a:t>과 </a:t>
            </a:r>
            <a:r>
              <a:rPr lang="ko-KR" altLang="en-US" dirty="0" err="1"/>
              <a:t>비슷한게</a:t>
            </a:r>
            <a:r>
              <a:rPr lang="ko-KR" altLang="en-US" dirty="0"/>
              <a:t> 아닌가 하는 생각이 들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저도 헷갈렸는데요</a:t>
            </a:r>
            <a:r>
              <a:rPr lang="en-US" altLang="ko-KR" dirty="0"/>
              <a:t>.</a:t>
            </a:r>
            <a:r>
              <a:rPr lang="ko-KR" altLang="en-US" dirty="0"/>
              <a:t> 제가 이런 그림을 통해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도커의</a:t>
            </a:r>
            <a:r>
              <a:rPr lang="ko-KR" altLang="en-US" dirty="0"/>
              <a:t> 컨테이너와 </a:t>
            </a:r>
            <a:r>
              <a:rPr lang="en-US" altLang="ko-KR" dirty="0"/>
              <a:t>VM</a:t>
            </a:r>
            <a:r>
              <a:rPr lang="ko-KR" altLang="en-US" dirty="0"/>
              <a:t>의 차이는 무엇일까요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일단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VM</a:t>
            </a:r>
            <a:r>
              <a:rPr lang="ko-KR" altLang="en-US" dirty="0"/>
              <a:t>을 살펴보겠습니다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VM</a:t>
            </a:r>
            <a:r>
              <a:rPr lang="ko-KR" altLang="en-US" dirty="0"/>
              <a:t>은 </a:t>
            </a:r>
            <a:r>
              <a:rPr lang="en-US" altLang="ko-KR" dirty="0"/>
              <a:t>Hardware Infrastructure </a:t>
            </a:r>
            <a:r>
              <a:rPr lang="ko-KR" altLang="en-US" dirty="0"/>
              <a:t>위에 </a:t>
            </a:r>
            <a:r>
              <a:rPr lang="en-US" altLang="ko-KR" dirty="0"/>
              <a:t>VM Ware</a:t>
            </a:r>
            <a:r>
              <a:rPr lang="ko-KR" altLang="en-US" dirty="0"/>
              <a:t>나 </a:t>
            </a:r>
            <a:r>
              <a:rPr lang="en-US" altLang="ko-KR" dirty="0" err="1"/>
              <a:t>Virutual</a:t>
            </a:r>
            <a:r>
              <a:rPr lang="en-US" altLang="ko-KR" dirty="0"/>
              <a:t> Box</a:t>
            </a:r>
            <a:r>
              <a:rPr lang="ko-KR" altLang="en-US" dirty="0"/>
              <a:t>와 같은 </a:t>
            </a:r>
            <a:r>
              <a:rPr lang="en-US" altLang="ko-KR" dirty="0"/>
              <a:t>Hypervisor</a:t>
            </a:r>
            <a:r>
              <a:rPr lang="ko-KR" altLang="en-US" dirty="0"/>
              <a:t> 소프트웨어를 이용해서 각각의 가상의 </a:t>
            </a:r>
            <a:r>
              <a:rPr lang="ko-KR" altLang="en-US" dirty="0" err="1"/>
              <a:t>머신을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853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 운영체제에서 동일한 어플리케이션을</a:t>
            </a:r>
            <a:r>
              <a:rPr lang="en-US" altLang="ko-KR" dirty="0"/>
              <a:t>,</a:t>
            </a:r>
            <a:r>
              <a:rPr lang="ko-KR" altLang="en-US" dirty="0"/>
              <a:t> 각각 다른 고립된 환경에서 구동되게 하기 위해서는 이 </a:t>
            </a:r>
            <a:r>
              <a:rPr lang="en-US" altLang="ko-KR" dirty="0"/>
              <a:t>virtual machine</a:t>
            </a:r>
            <a:r>
              <a:rPr lang="ko-KR" altLang="en-US" dirty="0"/>
              <a:t>을 이용해서 어플리케이션을 </a:t>
            </a:r>
            <a:r>
              <a:rPr lang="ko-KR" altLang="en-US" dirty="0" err="1"/>
              <a:t>구동해야했습니다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461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</a:t>
            </a:r>
            <a:r>
              <a:rPr lang="ko-KR" altLang="en-US" dirty="0" err="1"/>
              <a:t>쿠버네티스를</a:t>
            </a:r>
            <a:r>
              <a:rPr lang="ko-KR" altLang="en-US" dirty="0"/>
              <a:t> 설명하기에 앞서 알아야하는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 err="1"/>
              <a:t>도커</a:t>
            </a:r>
            <a:r>
              <a:rPr lang="en-US" altLang="ko-KR" dirty="0"/>
              <a:t>&gt;</a:t>
            </a:r>
            <a:r>
              <a:rPr lang="ko-KR" altLang="en-US" dirty="0"/>
              <a:t> 에 대해서 설명을 드릴 겁니다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Docker</a:t>
            </a:r>
            <a:r>
              <a:rPr lang="ko-KR" altLang="en-US" dirty="0"/>
              <a:t>가 </a:t>
            </a:r>
            <a:r>
              <a:rPr lang="ko-KR" altLang="en-US" dirty="0" err="1"/>
              <a:t>뭔지</a:t>
            </a:r>
            <a:r>
              <a:rPr lang="en-US" altLang="ko-KR" dirty="0"/>
              <a:t>,</a:t>
            </a:r>
            <a:r>
              <a:rPr lang="ko-KR" altLang="en-US" dirty="0"/>
              <a:t> 어떻게 쓰이는지 말씀을 드리고 나서는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쿠버네티스가</a:t>
            </a:r>
            <a:r>
              <a:rPr lang="ko-KR" altLang="en-US" dirty="0"/>
              <a:t> 어떤 건지</a:t>
            </a:r>
            <a:r>
              <a:rPr lang="en-US" altLang="ko-KR" dirty="0"/>
              <a:t>,</a:t>
            </a:r>
            <a:r>
              <a:rPr lang="ko-KR" altLang="en-US" dirty="0"/>
              <a:t> 요즘 왜 이렇게 인기가 </a:t>
            </a:r>
            <a:r>
              <a:rPr lang="ko-KR" altLang="en-US" dirty="0" err="1"/>
              <a:t>많은건지</a:t>
            </a:r>
            <a:r>
              <a:rPr lang="ko-KR" altLang="en-US" dirty="0"/>
              <a:t> 자세히 말씀을 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마지막으로는 </a:t>
            </a:r>
            <a:r>
              <a:rPr lang="ko-KR" altLang="en-US" dirty="0" err="1"/>
              <a:t>쿠버네티스가</a:t>
            </a:r>
            <a:r>
              <a:rPr lang="ko-KR" altLang="en-US" dirty="0"/>
              <a:t> 왜 필요한지 조금 더 말씀을 드리고 끝마치겠습니다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95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그림에서 볼 수 있듯이</a:t>
            </a:r>
            <a:r>
              <a:rPr lang="en-US" altLang="ko-KR" dirty="0"/>
              <a:t>,</a:t>
            </a:r>
            <a:r>
              <a:rPr lang="ko-KR" altLang="en-US" dirty="0"/>
              <a:t> 각각의 환경을 가진 </a:t>
            </a:r>
            <a:r>
              <a:rPr lang="en-US" altLang="ko-KR" dirty="0"/>
              <a:t>virtual machine</a:t>
            </a:r>
            <a:r>
              <a:rPr lang="ko-KR" altLang="en-US" dirty="0"/>
              <a:t>이 구동되기 위해서는 가장 아래쪽에 있는 </a:t>
            </a:r>
            <a:r>
              <a:rPr lang="en-US" altLang="ko-KR" dirty="0"/>
              <a:t>Guest OS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  <a:r>
              <a:rPr lang="ko-KR" altLang="en-US" dirty="0"/>
              <a:t> 이 </a:t>
            </a:r>
            <a:r>
              <a:rPr lang="en-US" altLang="ko-KR" dirty="0"/>
              <a:t>VM</a:t>
            </a:r>
            <a:r>
              <a:rPr lang="ko-KR" altLang="en-US" dirty="0"/>
              <a:t>은 각각의 운영체제를 포함하고 있는데요</a:t>
            </a:r>
            <a:r>
              <a:rPr lang="en-US" altLang="ko-KR" dirty="0"/>
              <a:t>.</a:t>
            </a:r>
            <a:r>
              <a:rPr lang="ko-KR" altLang="en-US" dirty="0"/>
              <a:t> 이런 구조가 </a:t>
            </a:r>
            <a:r>
              <a:rPr lang="en-US" altLang="ko-KR" dirty="0"/>
              <a:t>‘</a:t>
            </a:r>
            <a:r>
              <a:rPr lang="ko-KR" altLang="en-US" dirty="0"/>
              <a:t>맥이라는 </a:t>
            </a:r>
            <a:r>
              <a:rPr lang="en-US" altLang="ko-KR" dirty="0"/>
              <a:t>(OS)</a:t>
            </a:r>
            <a:r>
              <a:rPr lang="ko-KR" altLang="en-US" dirty="0"/>
              <a:t> 위에서 </a:t>
            </a:r>
            <a:r>
              <a:rPr lang="en-US" altLang="ko-KR" dirty="0"/>
              <a:t>‘</a:t>
            </a:r>
            <a:r>
              <a:rPr lang="ko-KR" altLang="en-US" dirty="0"/>
              <a:t>윈도우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리눅스</a:t>
            </a:r>
            <a:r>
              <a:rPr lang="en-US" altLang="ko-KR" dirty="0"/>
              <a:t>’</a:t>
            </a:r>
            <a:r>
              <a:rPr lang="ko-KR" altLang="en-US" dirty="0" err="1"/>
              <a:t>를</a:t>
            </a:r>
            <a:r>
              <a:rPr lang="ko-KR" altLang="en-US" dirty="0"/>
              <a:t> 모두 구동할 수 있게 해줬습니다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하지만</a:t>
            </a:r>
            <a:r>
              <a:rPr lang="en-US" altLang="ko-KR" dirty="0"/>
              <a:t>,</a:t>
            </a:r>
            <a:r>
              <a:rPr lang="ko-KR" altLang="en-US" dirty="0"/>
              <a:t> 다음과 같은 구조로 이런 무거운 운영체제를 포함하면 시작하는데 아주 </a:t>
            </a:r>
            <a:r>
              <a:rPr lang="ko-KR" altLang="en-US" dirty="0" err="1"/>
              <a:t>오래걸리고</a:t>
            </a:r>
            <a:r>
              <a:rPr lang="en-US" altLang="ko-KR" dirty="0"/>
              <a:t>,</a:t>
            </a:r>
            <a:r>
              <a:rPr lang="ko-KR" altLang="en-US" dirty="0"/>
              <a:t> 컴퓨터의 리소스를 많이 잡아먹는 문제가 발생합니다</a:t>
            </a:r>
            <a:r>
              <a:rPr lang="en-US" altLang="ko-KR" dirty="0"/>
              <a:t>.</a:t>
            </a:r>
            <a:r>
              <a:rPr lang="ko-KR" altLang="en-US" dirty="0"/>
              <a:t> 저도 학교에서 사용해본 경험에 의하면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virtualbox</a:t>
            </a:r>
            <a:r>
              <a:rPr lang="ko-KR" altLang="en-US" dirty="0" err="1"/>
              <a:t>를</a:t>
            </a:r>
            <a:r>
              <a:rPr lang="ko-KR" altLang="en-US" dirty="0"/>
              <a:t> 구동해서 코드를 실행시킬 경우 시간이 많이 소요됐고</a:t>
            </a:r>
            <a:r>
              <a:rPr lang="en-US" altLang="ko-KR" dirty="0"/>
              <a:t>,</a:t>
            </a:r>
            <a:r>
              <a:rPr lang="ko-KR" altLang="en-US" dirty="0"/>
              <a:t> 용량도 많이 부족했던 기억이 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무거운 </a:t>
            </a:r>
            <a:r>
              <a:rPr lang="en-US" altLang="ko-KR" dirty="0" err="1"/>
              <a:t>vm</a:t>
            </a:r>
            <a:r>
              <a:rPr lang="ko-KR" altLang="en-US" dirty="0"/>
              <a:t>을 경량화 한 컨셉이 </a:t>
            </a:r>
            <a:r>
              <a:rPr lang="ko-KR" altLang="en-US" dirty="0" err="1"/>
              <a:t>도커에서</a:t>
            </a:r>
            <a:r>
              <a:rPr lang="ko-KR" altLang="en-US" dirty="0"/>
              <a:t> 사용하는 이 구조인데요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99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컨테이너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컨테이너는 하드웨어에 설치된 운영체제인 </a:t>
            </a:r>
            <a:r>
              <a:rPr lang="en-US" altLang="ko-KR" dirty="0"/>
              <a:t>Host </a:t>
            </a:r>
            <a:r>
              <a:rPr lang="en-US" altLang="ko-KR" dirty="0" err="1"/>
              <a:t>Os</a:t>
            </a:r>
            <a:r>
              <a:rPr lang="ko-KR" altLang="en-US" dirty="0"/>
              <a:t>에 </a:t>
            </a:r>
            <a:r>
              <a:rPr lang="en-US" altLang="ko-KR" dirty="0"/>
              <a:t>Container</a:t>
            </a:r>
            <a:r>
              <a:rPr lang="ko-KR" altLang="en-US" dirty="0"/>
              <a:t> </a:t>
            </a:r>
            <a:r>
              <a:rPr lang="en-US" altLang="ko-KR" dirty="0"/>
              <a:t>Engine</a:t>
            </a:r>
            <a:r>
              <a:rPr lang="ko-KR" altLang="en-US" dirty="0"/>
              <a:t>이라는 소프트웨어만 설치하면</a:t>
            </a:r>
            <a:r>
              <a:rPr lang="en-US" altLang="ko-KR" dirty="0"/>
              <a:t>,</a:t>
            </a:r>
            <a:r>
              <a:rPr lang="ko-KR" altLang="en-US" dirty="0"/>
              <a:t> 각각의 컨테이너를 만들어서 각각의 어플리케이션을 고립된 환경에서 구동할 수 있게 도와줍니다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8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VM</a:t>
            </a:r>
            <a:r>
              <a:rPr lang="ko-KR" altLang="en-US" dirty="0"/>
              <a:t>과 큰 차이점이 보이시죠</a:t>
            </a:r>
            <a:r>
              <a:rPr lang="en-US" altLang="ko-KR" dirty="0"/>
              <a:t>?</a:t>
            </a:r>
            <a:r>
              <a:rPr lang="ko-KR" altLang="en-US" dirty="0"/>
              <a:t> 다음과 같이 </a:t>
            </a:r>
            <a:r>
              <a:rPr lang="en-US" altLang="ko-KR" dirty="0"/>
              <a:t>VM</a:t>
            </a:r>
            <a:r>
              <a:rPr lang="ko-KR" altLang="en-US" dirty="0"/>
              <a:t>은 운영체제를 하나씩 포함했다면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r>
              <a:rPr lang="ko-KR" altLang="en-US" dirty="0"/>
              <a:t>는 운영체제를 포함하지 않고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r>
              <a:rPr lang="ko-KR" altLang="en-US" dirty="0"/>
              <a:t> </a:t>
            </a:r>
            <a:r>
              <a:rPr lang="en-US" altLang="ko-KR" dirty="0"/>
              <a:t>Engine</a:t>
            </a:r>
            <a:r>
              <a:rPr lang="ko-KR" altLang="en-US" dirty="0"/>
              <a:t>이 설치된 </a:t>
            </a:r>
            <a:r>
              <a:rPr lang="en-US" altLang="ko-KR" dirty="0"/>
              <a:t>Host </a:t>
            </a:r>
            <a:r>
              <a:rPr lang="en-US" altLang="ko-KR" dirty="0" err="1"/>
              <a:t>Os</a:t>
            </a:r>
            <a:r>
              <a:rPr lang="ko-KR" altLang="en-US" dirty="0" err="1"/>
              <a:t>를</a:t>
            </a:r>
            <a:r>
              <a:rPr lang="ko-KR" altLang="en-US" dirty="0"/>
              <a:t> 공유합니다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이 컨테이너 엔진이 </a:t>
            </a:r>
            <a:r>
              <a:rPr lang="en-US" altLang="ko-KR" dirty="0"/>
              <a:t>Host OS</a:t>
            </a:r>
            <a:r>
              <a:rPr lang="ko-KR" altLang="en-US" dirty="0"/>
              <a:t>에 접근하여 필요한 것들을 제공해주는 구조라고 할 수 있겠습니다</a:t>
            </a:r>
            <a:r>
              <a:rPr lang="en-US" altLang="ko-KR" dirty="0"/>
              <a:t>.</a:t>
            </a:r>
            <a:r>
              <a:rPr lang="ko-KR" altLang="en-US" dirty="0"/>
              <a:t> 그리고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Container Engine</a:t>
            </a:r>
            <a:r>
              <a:rPr lang="ko-KR" altLang="en-US" dirty="0"/>
              <a:t> 중에 가장 많이 사랑받고 이용되는 것이 바로 지금까지 말씀드린 </a:t>
            </a:r>
            <a:r>
              <a:rPr lang="en-US" altLang="ko-KR" dirty="0"/>
              <a:t>&lt;</a:t>
            </a:r>
            <a:r>
              <a:rPr lang="ko-KR" altLang="en-US" dirty="0" err="1"/>
              <a:t>도커</a:t>
            </a:r>
            <a:r>
              <a:rPr lang="en-US" altLang="ko-KR" dirty="0"/>
              <a:t>&gt;</a:t>
            </a:r>
            <a:r>
              <a:rPr lang="ko-KR" altLang="en-US" dirty="0"/>
              <a:t>라는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확실히 </a:t>
            </a:r>
            <a:r>
              <a:rPr lang="en-US" altLang="ko-KR" dirty="0"/>
              <a:t>VM</a:t>
            </a:r>
            <a:r>
              <a:rPr lang="ko-KR" altLang="en-US" dirty="0"/>
              <a:t>에 비해 가볍겠죠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31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다시 돌아와서 컨테이너에 대해 알게 됐기 때문에 </a:t>
            </a:r>
            <a:r>
              <a:rPr lang="ko-KR" altLang="en-US" dirty="0" err="1"/>
              <a:t>쿠버네티스를</a:t>
            </a:r>
            <a:r>
              <a:rPr lang="ko-KR" altLang="en-US" dirty="0"/>
              <a:t> 제가 이해한 대로 쉽게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59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저는 </a:t>
            </a:r>
            <a:r>
              <a:rPr lang="ko-KR" altLang="en-US" dirty="0" err="1"/>
              <a:t>쿠버네티스가</a:t>
            </a:r>
            <a:r>
              <a:rPr lang="ko-KR" altLang="en-US" dirty="0"/>
              <a:t> 결국 컨테이너를 관리하기 위한 </a:t>
            </a:r>
            <a:r>
              <a:rPr lang="en-US" altLang="ko-KR" dirty="0"/>
              <a:t>tool</a:t>
            </a:r>
            <a:r>
              <a:rPr lang="ko-KR" altLang="en-US" dirty="0"/>
              <a:t>이라고 생각했습니다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도커를</a:t>
            </a:r>
            <a:r>
              <a:rPr lang="ko-KR" altLang="en-US" dirty="0"/>
              <a:t> 사용해서 웹사이트를 배포하려고 하는 상황이라고 생각해볼까요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첫번째 회사는 </a:t>
            </a:r>
            <a:r>
              <a:rPr lang="en-US" altLang="ko-KR" dirty="0"/>
              <a:t>Node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또는 장고로 만든 웹사이트를 </a:t>
            </a:r>
            <a:r>
              <a:rPr lang="ko-KR" altLang="en-US" dirty="0" err="1"/>
              <a:t>도커</a:t>
            </a:r>
            <a:r>
              <a:rPr lang="ko-KR" altLang="en-US" dirty="0"/>
              <a:t> 컨테이너 안에 넣어서 </a:t>
            </a:r>
            <a:r>
              <a:rPr lang="en-US" altLang="ko-KR" dirty="0"/>
              <a:t>AWS</a:t>
            </a:r>
            <a:r>
              <a:rPr lang="ko-KR" altLang="en-US" dirty="0"/>
              <a:t>로 보내고 싶어합니다</a:t>
            </a:r>
            <a:r>
              <a:rPr lang="en-US" altLang="ko-KR" dirty="0"/>
              <a:t>.</a:t>
            </a:r>
            <a:r>
              <a:rPr lang="ko-KR" altLang="en-US" dirty="0"/>
              <a:t> 이 경우에는 </a:t>
            </a:r>
            <a:r>
              <a:rPr lang="ko-KR" altLang="en-US" dirty="0" err="1"/>
              <a:t>쿠버네티스를</a:t>
            </a:r>
            <a:r>
              <a:rPr lang="ko-KR" altLang="en-US" dirty="0"/>
              <a:t> 사용할 필요가 있을까요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정답은</a:t>
            </a:r>
            <a:r>
              <a:rPr lang="en-US" altLang="ko-KR" dirty="0"/>
              <a:t>,</a:t>
            </a:r>
            <a:r>
              <a:rPr lang="ko-KR" altLang="en-US" dirty="0"/>
              <a:t> 구지 필요하지 않습니다</a:t>
            </a:r>
            <a:r>
              <a:rPr lang="en-US" altLang="ko-KR" dirty="0"/>
              <a:t>.</a:t>
            </a:r>
            <a:r>
              <a:rPr lang="ko-KR" altLang="en-US" dirty="0"/>
              <a:t> 이 경우에는 그냥 </a:t>
            </a:r>
            <a:r>
              <a:rPr lang="ko-KR" altLang="en-US" dirty="0" err="1"/>
              <a:t>도커를</a:t>
            </a:r>
            <a:r>
              <a:rPr lang="ko-KR" altLang="en-US" dirty="0"/>
              <a:t> 업로드하고</a:t>
            </a:r>
            <a:r>
              <a:rPr lang="en-US" altLang="ko-KR" dirty="0"/>
              <a:t>,</a:t>
            </a:r>
            <a:r>
              <a:rPr lang="ko-KR" altLang="en-US" dirty="0"/>
              <a:t> 배포하는 것이 전부이기 때문에 컨테이너를 관리할 </a:t>
            </a:r>
            <a:r>
              <a:rPr lang="en-US" altLang="ko-KR" dirty="0"/>
              <a:t>tool</a:t>
            </a:r>
            <a:r>
              <a:rPr lang="ko-KR" altLang="en-US" dirty="0"/>
              <a:t>이 필요하지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ko-KR" altLang="en-US" dirty="0" err="1"/>
              <a:t>설명드렸던</a:t>
            </a:r>
            <a:r>
              <a:rPr lang="ko-KR" altLang="en-US" dirty="0"/>
              <a:t> 것과 같이 </a:t>
            </a:r>
            <a:r>
              <a:rPr lang="ko-KR" altLang="en-US" dirty="0" err="1"/>
              <a:t>도커는</a:t>
            </a:r>
            <a:r>
              <a:rPr lang="ko-KR" altLang="en-US" dirty="0"/>
              <a:t> 여러 개의 컨테이너를 갖고 있을 때 쓰입니다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35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회사는 여러 개의 컨테이너를 사용합니다</a:t>
            </a:r>
            <a:r>
              <a:rPr lang="en-US" altLang="ko-KR" dirty="0"/>
              <a:t>.</a:t>
            </a:r>
            <a:r>
              <a:rPr lang="ko-KR" altLang="en-US" dirty="0"/>
              <a:t> 어떤 컨테이너는 업로드를 담당하고</a:t>
            </a:r>
            <a:r>
              <a:rPr lang="en-US" altLang="ko-KR" dirty="0"/>
              <a:t>,</a:t>
            </a:r>
            <a:r>
              <a:rPr lang="ko-KR" altLang="en-US" dirty="0"/>
              <a:t> 어떤 컨테이너는 인증을</a:t>
            </a:r>
            <a:r>
              <a:rPr lang="en-US" altLang="ko-KR" dirty="0"/>
              <a:t>,</a:t>
            </a:r>
            <a:r>
              <a:rPr lang="ko-KR" altLang="en-US" dirty="0"/>
              <a:t> 어떤 컨테이너는 결제를</a:t>
            </a:r>
            <a:r>
              <a:rPr lang="en-US" altLang="ko-KR" dirty="0"/>
              <a:t>,</a:t>
            </a:r>
            <a:r>
              <a:rPr lang="ko-KR" altLang="en-US" dirty="0"/>
              <a:t> 또 어떤 컨테이너는 회원가입을 다룬다고 했을 때 </a:t>
            </a:r>
            <a:r>
              <a:rPr lang="en-US" altLang="ko-KR" dirty="0"/>
              <a:t>,</a:t>
            </a:r>
            <a:r>
              <a:rPr lang="ko-KR" altLang="en-US" dirty="0"/>
              <a:t> 이 모든 컨테이너들은 동시에 업로드 되어야합니다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몇 개의 소수의 컨테이너는 수동으로 배포할 수 있지만</a:t>
            </a:r>
            <a:r>
              <a:rPr lang="en-US" altLang="ko-KR" dirty="0"/>
              <a:t>,</a:t>
            </a:r>
            <a:r>
              <a:rPr lang="ko-KR" altLang="en-US" dirty="0"/>
              <a:t> 이런 컨테이너들이 아주 많아진다면</a:t>
            </a:r>
            <a:r>
              <a:rPr lang="en-US" altLang="ko-KR" dirty="0"/>
              <a:t>,</a:t>
            </a:r>
            <a:r>
              <a:rPr lang="ko-KR" altLang="en-US" dirty="0"/>
              <a:t> 문제가 생길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그림처럼 결제를 담당하는 컨테이너가 </a:t>
            </a:r>
            <a:r>
              <a:rPr lang="ko-KR" altLang="en-US" dirty="0" err="1"/>
              <a:t>다운됐을때ㅡ</a:t>
            </a:r>
            <a:r>
              <a:rPr lang="en-US" altLang="ko-KR" dirty="0"/>
              <a:t>,</a:t>
            </a:r>
            <a:r>
              <a:rPr lang="ko-KR" altLang="en-US" dirty="0"/>
              <a:t> 이 회사가 사용자와 비용을 잃지 않으려면</a:t>
            </a:r>
            <a:r>
              <a:rPr lang="en-US" altLang="ko-KR" dirty="0"/>
              <a:t>,</a:t>
            </a:r>
            <a:r>
              <a:rPr lang="ko-KR" altLang="en-US" dirty="0"/>
              <a:t> 재빠르게 해당 컨테이너를 </a:t>
            </a:r>
            <a:r>
              <a:rPr lang="ko-KR" altLang="en-US" dirty="0" err="1"/>
              <a:t>재시작해야합니다</a:t>
            </a:r>
            <a:r>
              <a:rPr lang="en-US" altLang="ko-KR" dirty="0"/>
              <a:t>.</a:t>
            </a:r>
            <a:r>
              <a:rPr lang="ko-KR" altLang="en-US" dirty="0"/>
              <a:t> 이 때 </a:t>
            </a:r>
            <a:r>
              <a:rPr lang="ko-KR" altLang="en-US" dirty="0" err="1"/>
              <a:t>쿠버네티스가</a:t>
            </a:r>
            <a:r>
              <a:rPr lang="ko-KR" altLang="en-US" dirty="0"/>
              <a:t> 사용됩니다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213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쿠버네티스는</a:t>
            </a:r>
            <a:r>
              <a:rPr lang="ko-KR" altLang="en-US" dirty="0"/>
              <a:t> 이런 컨테이너들에게 문제가 있는지 하나하나  감시하는 역할을 하는 것은 아닙니다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78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보통 이렇게 작동합니다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개의 컨테이너가 최소로 </a:t>
            </a:r>
            <a:r>
              <a:rPr lang="ko-KR" altLang="en-US" dirty="0" err="1"/>
              <a:t>실행되어야한다는</a:t>
            </a:r>
            <a:r>
              <a:rPr lang="ko-KR" altLang="en-US" dirty="0"/>
              <a:t> 조건에서 결제 컨테이너가 다운된다면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쿠버네티스는</a:t>
            </a:r>
            <a:r>
              <a:rPr lang="ko-KR" altLang="en-US" dirty="0"/>
              <a:t> 그 컨테이너를 바로 </a:t>
            </a:r>
            <a:r>
              <a:rPr lang="ko-KR" altLang="en-US" dirty="0" err="1"/>
              <a:t>재시작합니다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이런식으로</a:t>
            </a:r>
            <a:r>
              <a:rPr lang="ko-KR" altLang="en-US" dirty="0"/>
              <a:t> 모니터링을 하기 때문에</a:t>
            </a:r>
            <a:r>
              <a:rPr lang="en-US" altLang="ko-KR" dirty="0"/>
              <a:t>,</a:t>
            </a:r>
            <a:r>
              <a:rPr lang="ko-KR" altLang="en-US" dirty="0"/>
              <a:t> 컨테이너가 많은 경우 유용하게 쓰입니다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51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쿠버네티스는</a:t>
            </a:r>
            <a:r>
              <a:rPr lang="ko-KR" altLang="en-US" dirty="0"/>
              <a:t> 트래픽 증가 또는 감소 시에 효율적으로 컨테이너를 관리해주기도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만약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만명의 사람들이 웹사이트에 접속하는 상황에서</a:t>
            </a:r>
            <a:r>
              <a:rPr lang="en-US" altLang="ko-KR" dirty="0"/>
              <a:t>,</a:t>
            </a:r>
            <a:r>
              <a:rPr lang="ko-KR" altLang="en-US" dirty="0"/>
              <a:t> 우리의 웹사이트는 그것을 대처할 준비가 안되었다고 가정해볼까요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경우에 </a:t>
            </a:r>
            <a:r>
              <a:rPr lang="ko-KR" altLang="en-US" dirty="0" err="1"/>
              <a:t>쿠버네티스는</a:t>
            </a:r>
            <a:r>
              <a:rPr lang="ko-KR" altLang="en-US" dirty="0"/>
              <a:t> 자동으로 새로운 컨테이너를 만들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25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쿠버네티스가</a:t>
            </a:r>
            <a:r>
              <a:rPr lang="ko-KR" altLang="en-US" dirty="0"/>
              <a:t> 다음과 같이 알아서 해당 앱 니즈에 맞게 컨테이너를 준비하고 관리해주는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8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</a:t>
            </a:r>
            <a:r>
              <a:rPr lang="en-US" altLang="ko-KR" dirty="0"/>
              <a:t>,</a:t>
            </a:r>
            <a:r>
              <a:rPr lang="ko-KR" altLang="en-US" dirty="0"/>
              <a:t> 저는 </a:t>
            </a:r>
            <a:r>
              <a:rPr lang="ko-KR" altLang="en-US" dirty="0" err="1"/>
              <a:t>쿠버네티스를</a:t>
            </a:r>
            <a:r>
              <a:rPr lang="ko-KR" altLang="en-US" dirty="0"/>
              <a:t> 전무님께 </a:t>
            </a:r>
            <a:r>
              <a:rPr lang="ko-KR" altLang="en-US" dirty="0" err="1"/>
              <a:t>전해들어</a:t>
            </a:r>
            <a:r>
              <a:rPr lang="ko-KR" altLang="en-US" dirty="0"/>
              <a:t> 알게 되었는데요</a:t>
            </a:r>
            <a:r>
              <a:rPr lang="en-US" altLang="ko-KR" dirty="0"/>
              <a:t>.</a:t>
            </a:r>
            <a:r>
              <a:rPr lang="ko-KR" altLang="en-US" dirty="0"/>
              <a:t> 가장 먼저 </a:t>
            </a:r>
            <a:r>
              <a:rPr lang="ko-KR" altLang="en-US" dirty="0" err="1"/>
              <a:t>쿠버네티스에</a:t>
            </a:r>
            <a:r>
              <a:rPr lang="ko-KR" altLang="en-US" dirty="0"/>
              <a:t> 대해 알아보기 위해 해당 사이트에 접속했습니다</a:t>
            </a:r>
            <a:r>
              <a:rPr lang="en-US" altLang="ko-KR" dirty="0"/>
              <a:t>.</a:t>
            </a:r>
            <a:r>
              <a:rPr lang="ko-KR" altLang="en-US" dirty="0"/>
              <a:t> 접속한 화면에 설명되어 있는 문구를 그대로 가져와봤는데요</a:t>
            </a:r>
            <a:r>
              <a:rPr lang="en-US" altLang="ko-KR" dirty="0"/>
              <a:t>.</a:t>
            </a:r>
            <a:r>
              <a:rPr lang="ko-KR" altLang="en-US" dirty="0"/>
              <a:t> 저는 이 글을 통해 </a:t>
            </a:r>
            <a:r>
              <a:rPr lang="en-US" altLang="ko-KR" dirty="0"/>
              <a:t>'</a:t>
            </a:r>
            <a:r>
              <a:rPr lang="ko-KR" altLang="en-US" dirty="0" err="1"/>
              <a:t>쿠버네티스</a:t>
            </a:r>
            <a:r>
              <a:rPr lang="en-US" altLang="ko-KR" dirty="0"/>
              <a:t>'</a:t>
            </a:r>
            <a:r>
              <a:rPr lang="ko-KR" altLang="en-US" dirty="0"/>
              <a:t> 자체를 이해하기 쉽지 않다고 느꼈습니다</a:t>
            </a:r>
            <a:r>
              <a:rPr lang="en-US" altLang="ko-KR" dirty="0"/>
              <a:t>.</a:t>
            </a:r>
            <a:r>
              <a:rPr lang="ko-KR" altLang="en-US" dirty="0"/>
              <a:t> 익숙하지 않은 용어로 인해 오히려 </a:t>
            </a:r>
            <a:r>
              <a:rPr lang="en-US" altLang="ko-KR" dirty="0"/>
              <a:t>‘</a:t>
            </a:r>
            <a:r>
              <a:rPr lang="ko-KR" altLang="en-US" dirty="0" err="1"/>
              <a:t>쿠버네티스</a:t>
            </a:r>
            <a:r>
              <a:rPr lang="en-US" altLang="ko-KR" dirty="0"/>
              <a:t>’</a:t>
            </a:r>
            <a:r>
              <a:rPr lang="ko-KR" altLang="en-US" dirty="0"/>
              <a:t>라는 것이 어렵게 느껴졌는데요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 이 문구에서 알 수 있듯이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쿠버네티스는</a:t>
            </a:r>
            <a:r>
              <a:rPr lang="ko-KR" altLang="en-US" dirty="0"/>
              <a:t> </a:t>
            </a:r>
            <a:r>
              <a:rPr lang="ko-KR" altLang="en-US" dirty="0" err="1"/>
              <a:t>컨테이너화된</a:t>
            </a:r>
            <a:r>
              <a:rPr lang="ko-KR" altLang="en-US" dirty="0"/>
              <a:t> 워크로드와 서비스를 관리하기 위한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＇</a:t>
            </a:r>
            <a:r>
              <a:rPr lang="ko-KR" altLang="en-US" dirty="0"/>
              <a:t> </a:t>
            </a:r>
            <a:r>
              <a:rPr lang="ko-KR" altLang="en-US" dirty="0" err="1"/>
              <a:t>이식성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 이 있고</a:t>
            </a:r>
            <a:r>
              <a:rPr lang="en-US" altLang="ko-KR" dirty="0"/>
              <a:t>,</a:t>
            </a:r>
            <a:r>
              <a:rPr lang="ko-KR" altLang="en-US" dirty="0"/>
              <a:t> 확장가능한 </a:t>
            </a:r>
            <a:r>
              <a:rPr lang="en-US" altLang="ko-KR" dirty="0"/>
              <a:t>‘</a:t>
            </a:r>
            <a:r>
              <a:rPr lang="ko-KR" altLang="en-US" dirty="0"/>
              <a:t>오픈소스 플랫폼</a:t>
            </a:r>
            <a:r>
              <a:rPr lang="en-US" altLang="ko-KR" dirty="0"/>
              <a:t>’</a:t>
            </a:r>
            <a:r>
              <a:rPr lang="ko-KR" altLang="en-US" dirty="0"/>
              <a:t> 이라고 합니다</a:t>
            </a:r>
            <a:r>
              <a:rPr lang="en-US" altLang="ko-KR" dirty="0"/>
              <a:t>.</a:t>
            </a:r>
            <a:r>
              <a:rPr lang="ko-KR" altLang="en-US" dirty="0"/>
              <a:t> 컨테이너화가 뭐지</a:t>
            </a:r>
            <a:r>
              <a:rPr lang="en-US" altLang="ko-KR" dirty="0"/>
              <a:t>?</a:t>
            </a:r>
            <a:r>
              <a:rPr lang="ko-KR" altLang="en-US" dirty="0"/>
              <a:t> 라는 생각에 제가 조사를 해봤는데</a:t>
            </a:r>
            <a:r>
              <a:rPr lang="en-US" altLang="ko-KR" dirty="0"/>
              <a:t>,.</a:t>
            </a:r>
            <a:r>
              <a:rPr lang="ko-KR" altLang="en-US" dirty="0"/>
              <a:t>이 내용에 대해서는 뒤에서 자세히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더 읽어보면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＂</a:t>
            </a:r>
            <a:r>
              <a:rPr lang="ko-KR" altLang="en-US" dirty="0"/>
              <a:t> </a:t>
            </a:r>
            <a:r>
              <a:rPr lang="ko-KR" altLang="en-US" dirty="0" err="1"/>
              <a:t>쿠버네티스는</a:t>
            </a:r>
            <a:r>
              <a:rPr lang="ko-KR" altLang="en-US" dirty="0"/>
              <a:t> 선언적 구성과 자동화를 모두 용이하게 해준다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ko-KR" altLang="en-US" dirty="0" err="1"/>
              <a:t>쓰여있습니다</a:t>
            </a:r>
            <a:r>
              <a:rPr lang="en-US" altLang="ko-KR" dirty="0"/>
              <a:t>.</a:t>
            </a:r>
            <a:r>
              <a:rPr lang="ko-KR" altLang="en-US" dirty="0"/>
              <a:t> 네</a:t>
            </a:r>
            <a:r>
              <a:rPr lang="en-US" altLang="ko-KR" dirty="0"/>
              <a:t>,</a:t>
            </a:r>
            <a:r>
              <a:rPr lang="ko-KR" altLang="en-US" dirty="0"/>
              <a:t> 제가 여기까지 읽어서 알 수 있는 내용은 </a:t>
            </a:r>
            <a:r>
              <a:rPr lang="en-US" altLang="ko-KR" dirty="0"/>
              <a:t>‘</a:t>
            </a:r>
            <a:r>
              <a:rPr lang="ko-KR" altLang="en-US" dirty="0" err="1"/>
              <a:t>쿠버네티스가</a:t>
            </a:r>
            <a:r>
              <a:rPr lang="ko-KR" altLang="en-US" dirty="0"/>
              <a:t> 자동화를 가능하게 해주고</a:t>
            </a:r>
            <a:r>
              <a:rPr lang="en-US" altLang="ko-KR" dirty="0"/>
              <a:t>,</a:t>
            </a:r>
            <a:r>
              <a:rPr lang="ko-KR" altLang="en-US" dirty="0"/>
              <a:t> 서비스를 편하게 관리할 수 있게 해주는구나</a:t>
            </a:r>
            <a:r>
              <a:rPr lang="en-US" altLang="ko-KR" dirty="0"/>
              <a:t>.”</a:t>
            </a:r>
            <a:r>
              <a:rPr lang="ko-KR" altLang="en-US" dirty="0"/>
              <a:t> 정도인데요</a:t>
            </a:r>
            <a:r>
              <a:rPr lang="en-US" altLang="ko-KR" dirty="0"/>
              <a:t>.</a:t>
            </a:r>
            <a:r>
              <a:rPr lang="ko-KR" altLang="en-US" dirty="0"/>
              <a:t> 이제 뒤에서 제가 찾아보면서 이해한 내용을 쉽게 말씀드려보겠습니다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61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반대로</a:t>
            </a:r>
            <a:r>
              <a:rPr lang="en-US" altLang="ko-KR" dirty="0"/>
              <a:t>,</a:t>
            </a:r>
            <a:r>
              <a:rPr lang="ko-KR" altLang="en-US" dirty="0"/>
              <a:t> 해당 웹사이트에 사람들이 떠나고 니즈가 줄어들었다고 생각해볼까요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사람들이 몰리고 니즈가 </a:t>
            </a:r>
            <a:r>
              <a:rPr lang="ko-KR" altLang="en-US" dirty="0" err="1"/>
              <a:t>높아졌을때와</a:t>
            </a:r>
            <a:r>
              <a:rPr lang="ko-KR" altLang="en-US" dirty="0"/>
              <a:t> 같이 </a:t>
            </a:r>
            <a:r>
              <a:rPr lang="ko-KR" altLang="en-US" dirty="0" err="1"/>
              <a:t>쿠버네티스는</a:t>
            </a:r>
            <a:r>
              <a:rPr lang="ko-KR" altLang="en-US" dirty="0"/>
              <a:t> 자동으로 컨테이너 수를 조정해줍니다</a:t>
            </a:r>
            <a:r>
              <a:rPr lang="en-US" altLang="ko-KR" dirty="0"/>
              <a:t>.</a:t>
            </a:r>
            <a:r>
              <a:rPr lang="ko-KR" altLang="en-US" dirty="0"/>
              <a:t> 최소 컨테이너 수를 </a:t>
            </a:r>
            <a:r>
              <a:rPr lang="ko-KR" altLang="en-US" dirty="0" err="1"/>
              <a:t>정해놓으면</a:t>
            </a:r>
            <a:r>
              <a:rPr lang="ko-KR" altLang="en-US" dirty="0"/>
              <a:t> 자동으로 조절해주는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수동으로 해야 하는 작업이지만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쿠버네티스를</a:t>
            </a:r>
            <a:r>
              <a:rPr lang="ko-KR" altLang="en-US" dirty="0"/>
              <a:t> 통해 더 빠르고 손쉽게 컨테이너를 관리할 수 있게 된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349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외에도 또 다른 장점이 있는데요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쿠버네티스는</a:t>
            </a:r>
            <a:r>
              <a:rPr lang="ko-KR" altLang="en-US" dirty="0"/>
              <a:t> 버전 업데이트 </a:t>
            </a:r>
            <a:r>
              <a:rPr lang="en-US" altLang="ko-KR" dirty="0"/>
              <a:t>.</a:t>
            </a:r>
            <a:r>
              <a:rPr lang="ko-KR" altLang="en-US" dirty="0"/>
              <a:t> 또는 에러 해결 시에도 장점을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또는 앱을 다 만든 이후에</a:t>
            </a:r>
            <a:r>
              <a:rPr lang="en-US" altLang="ko-KR" dirty="0"/>
              <a:t>,</a:t>
            </a:r>
            <a:r>
              <a:rPr lang="ko-KR" altLang="en-US" dirty="0"/>
              <a:t> 새로운 버전으로 업데이트하고 싶거나 버그를 고치는 경우도 생길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 경우에 수동으로 이 작업을 하게 된다면 다음과 같은 문제가 </a:t>
            </a:r>
            <a:r>
              <a:rPr lang="ko-KR" altLang="en-US" dirty="0" err="1"/>
              <a:t>발생할텐데요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63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컨테이너들을 끄고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80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버전을 올리고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79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 컨테이너를 </a:t>
            </a:r>
            <a:r>
              <a:rPr lang="ko-KR" altLang="en-US" dirty="0" err="1"/>
              <a:t>켜야합니다</a:t>
            </a:r>
            <a:r>
              <a:rPr lang="en-US" altLang="ko-KR" dirty="0"/>
              <a:t>.</a:t>
            </a:r>
            <a:r>
              <a:rPr lang="ko-KR" altLang="en-US" dirty="0"/>
              <a:t> 이 과정에서 사이트가 잠시 </a:t>
            </a:r>
            <a:r>
              <a:rPr lang="ko-KR" altLang="en-US" dirty="0" err="1"/>
              <a:t>다운되어야하는</a:t>
            </a:r>
            <a:r>
              <a:rPr lang="ko-KR" altLang="en-US" dirty="0"/>
              <a:t> 문제가 발생하겠죠</a:t>
            </a:r>
            <a:r>
              <a:rPr lang="en-US" altLang="ko-KR" dirty="0"/>
              <a:t>??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796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쿠버네티스는</a:t>
            </a:r>
            <a:r>
              <a:rPr lang="ko-KR" altLang="en-US" dirty="0"/>
              <a:t> 이를 간단하게 해결합니다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쿠버네티스는</a:t>
            </a:r>
            <a:r>
              <a:rPr lang="ko-KR" altLang="en-US" dirty="0"/>
              <a:t> 컨테이너의 신규버전을 </a:t>
            </a:r>
            <a:r>
              <a:rPr lang="en-US" altLang="ko-KR" dirty="0"/>
              <a:t>‘</a:t>
            </a:r>
            <a:r>
              <a:rPr lang="ko-KR" altLang="en-US" dirty="0"/>
              <a:t>차</a:t>
            </a:r>
            <a:r>
              <a:rPr lang="en-US" altLang="ko-KR" dirty="0"/>
              <a:t>.</a:t>
            </a:r>
            <a:r>
              <a:rPr lang="ko-KR" altLang="en-US" dirty="0" err="1"/>
              <a:t>례</a:t>
            </a:r>
            <a:r>
              <a:rPr lang="en-US" altLang="ko-KR" dirty="0"/>
              <a:t>.</a:t>
            </a:r>
            <a:r>
              <a:rPr lang="ko-KR" altLang="en-US" dirty="0"/>
              <a:t>로</a:t>
            </a:r>
            <a:r>
              <a:rPr lang="en-US" altLang="ko-KR" dirty="0"/>
              <a:t>”</a:t>
            </a:r>
            <a:r>
              <a:rPr lang="ko-KR" altLang="en-US" dirty="0"/>
              <a:t> 업데이트합니다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이렇게 동작하는 거죠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890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994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95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605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23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일단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쿠버네티스를</a:t>
            </a:r>
            <a:r>
              <a:rPr lang="ko-KR" altLang="en-US" dirty="0"/>
              <a:t> 보다 쉽게 이해하기 위해서는 </a:t>
            </a:r>
            <a:r>
              <a:rPr lang="en-US" altLang="ko-KR" dirty="0"/>
              <a:t>&lt;</a:t>
            </a:r>
            <a:r>
              <a:rPr lang="ko-KR" altLang="en-US" dirty="0" err="1"/>
              <a:t>도커</a:t>
            </a:r>
            <a:r>
              <a:rPr lang="en-US" altLang="ko-KR" dirty="0"/>
              <a:t>&gt;</a:t>
            </a:r>
            <a:r>
              <a:rPr lang="ko-KR" altLang="en-US" dirty="0"/>
              <a:t> 라는 것을 알아야합니다</a:t>
            </a:r>
            <a:r>
              <a:rPr lang="en-US" altLang="ko-KR" dirty="0"/>
              <a:t>.</a:t>
            </a:r>
            <a:r>
              <a:rPr lang="ko-KR" altLang="en-US" dirty="0"/>
              <a:t> 컴퓨터공학을 전공하고 있는 저도 </a:t>
            </a:r>
            <a:r>
              <a:rPr lang="en-US" altLang="ko-KR" dirty="0"/>
              <a:t>&lt;</a:t>
            </a:r>
            <a:r>
              <a:rPr lang="ko-KR" altLang="en-US" dirty="0" err="1"/>
              <a:t>도커</a:t>
            </a:r>
            <a:r>
              <a:rPr lang="en-US" altLang="ko-KR" dirty="0"/>
              <a:t>&gt;</a:t>
            </a:r>
            <a:r>
              <a:rPr lang="ko-KR" altLang="en-US" dirty="0"/>
              <a:t>라는 것에 대해 들어본 적이 있었는데요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 err="1"/>
              <a:t>도커</a:t>
            </a:r>
            <a:r>
              <a:rPr lang="en-US" altLang="ko-KR" dirty="0"/>
              <a:t>&gt;</a:t>
            </a:r>
            <a:r>
              <a:rPr lang="ko-KR" altLang="en-US" dirty="0"/>
              <a:t>라는 툴에 대해 알아보기에 앞서 이 그림을 좀 살펴보겠습니다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그림이 보이시나요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 고래가 바다에 있고</a:t>
            </a:r>
            <a:r>
              <a:rPr lang="en-US" altLang="ko-KR" dirty="0"/>
              <a:t>,</a:t>
            </a:r>
            <a:r>
              <a:rPr lang="ko-KR" altLang="en-US" dirty="0"/>
              <a:t> 뭔가 등에 지고 있는데요</a:t>
            </a:r>
            <a:r>
              <a:rPr lang="en-US" altLang="ko-KR" dirty="0"/>
              <a:t>.</a:t>
            </a:r>
            <a:r>
              <a:rPr lang="ko-KR" altLang="en-US" dirty="0"/>
              <a:t> 등에 상자 같은 걸 여러 개 들고 있습니다</a:t>
            </a:r>
            <a:r>
              <a:rPr lang="en-US" altLang="ko-KR" dirty="0"/>
              <a:t>.</a:t>
            </a:r>
            <a:r>
              <a:rPr lang="ko-KR" altLang="en-US" dirty="0"/>
              <a:t> 마치 화물 컨테이너 같이 생긴 이 상자들이 앞서 말씀드렸던 </a:t>
            </a:r>
            <a:r>
              <a:rPr lang="en-US" altLang="ko-KR" dirty="0"/>
              <a:t>‘</a:t>
            </a:r>
            <a:r>
              <a:rPr lang="ko-KR" altLang="en-US" dirty="0"/>
              <a:t>컨테이너화</a:t>
            </a:r>
            <a:r>
              <a:rPr lang="en-US" altLang="ko-KR" dirty="0"/>
              <a:t>’</a:t>
            </a:r>
            <a:r>
              <a:rPr lang="ko-KR" altLang="en-US" dirty="0"/>
              <a:t> 라는 말과 관련이 있어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040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업데이트가 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아까처럼</a:t>
            </a:r>
            <a:r>
              <a:rPr lang="ko-KR" altLang="en-US" dirty="0"/>
              <a:t> 웹사이트가 다운되는 경우는 없어집니다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49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장점들로 인해 요즘 사람들이 </a:t>
            </a:r>
            <a:r>
              <a:rPr lang="ko-KR" altLang="en-US" dirty="0" err="1"/>
              <a:t>쿠버네티스에</a:t>
            </a:r>
            <a:r>
              <a:rPr lang="ko-KR" altLang="en-US" dirty="0"/>
              <a:t> 많은 관심을 갖고 사용합니다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컨테이너로 작업을 할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자동화해야하는</a:t>
            </a:r>
            <a:r>
              <a:rPr lang="ko-KR" altLang="en-US" dirty="0"/>
              <a:t> 것들이 아주 많습니다</a:t>
            </a:r>
            <a:r>
              <a:rPr lang="en-US" altLang="ko-KR" dirty="0"/>
              <a:t>.</a:t>
            </a:r>
            <a:r>
              <a:rPr lang="ko-KR" altLang="en-US" dirty="0"/>
              <a:t> 예를 들어</a:t>
            </a:r>
            <a:r>
              <a:rPr lang="en-US" altLang="ko-KR" dirty="0"/>
              <a:t>,</a:t>
            </a:r>
            <a:r>
              <a:rPr lang="ko-KR" altLang="en-US" dirty="0"/>
              <a:t> 새로운 버전을 배포하는 것</a:t>
            </a:r>
            <a:r>
              <a:rPr lang="en-US" altLang="ko-KR" dirty="0"/>
              <a:t>,</a:t>
            </a:r>
            <a:r>
              <a:rPr lang="ko-KR" altLang="en-US" dirty="0"/>
              <a:t> 컨테이너의 사이즈를 조절하는 것</a:t>
            </a:r>
            <a:r>
              <a:rPr lang="en-US" altLang="ko-KR" dirty="0"/>
              <a:t>,</a:t>
            </a:r>
            <a:r>
              <a:rPr lang="ko-KR" altLang="en-US" dirty="0"/>
              <a:t> 컨테이너 다운 시 즉시 실행시키도록 </a:t>
            </a:r>
            <a:r>
              <a:rPr lang="ko-KR" altLang="en-US" dirty="0" err="1"/>
              <a:t>해야하는것</a:t>
            </a:r>
            <a:r>
              <a:rPr lang="en-US" altLang="ko-KR" dirty="0"/>
              <a:t>,</a:t>
            </a:r>
            <a:r>
              <a:rPr lang="ko-KR" altLang="en-US" dirty="0"/>
              <a:t> 이 외에도 많은 컨테이너들을 사용해 기능이 많은 서비스를 개발한다면 자동화 할 것들이 정말 </a:t>
            </a:r>
            <a:r>
              <a:rPr lang="ko-KR" altLang="en-US" dirty="0" err="1"/>
              <a:t>많아보이는데요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045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 물론 </a:t>
            </a:r>
            <a:r>
              <a:rPr lang="ko-KR" altLang="en-US" dirty="0" err="1"/>
              <a:t>쿠버네티스를</a:t>
            </a:r>
            <a:r>
              <a:rPr lang="ko-KR" altLang="en-US" dirty="0"/>
              <a:t> 사용하면서 주의할 점도 있습니다</a:t>
            </a:r>
            <a:r>
              <a:rPr lang="en-US" altLang="ko-KR" dirty="0"/>
              <a:t>.</a:t>
            </a:r>
            <a:r>
              <a:rPr lang="ko-KR" altLang="en-US" dirty="0"/>
              <a:t> 제가 뉴스 기사를 읽으며 알게 된 내용인데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컨테이너 도입에 있어 보안이 최우선 과제 중 하나인데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쿠버네티스의</a:t>
            </a:r>
            <a:r>
              <a:rPr lang="ko-KR" altLang="en-US" dirty="0"/>
              <a:t> 도입에 비해 보안에 대한 솔루션이 부족하다고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쿠버네티스와</a:t>
            </a:r>
            <a:r>
              <a:rPr lang="ko-KR" altLang="en-US" dirty="0"/>
              <a:t> 같은 기술을 사용하는 이유 중 하나는 민첩성인데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조사에 따르면 응답자의 </a:t>
            </a:r>
            <a:r>
              <a:rPr lang="en-US" altLang="ko-KR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67%</a:t>
            </a:r>
            <a:r>
              <a:rPr lang="ko-KR" altLang="en-US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보안 문제로 인해 애플리케이션 배포를 지연시키거나 속도를 늦춰야 했다고 합니다</a:t>
            </a:r>
            <a:r>
              <a:rPr lang="en-US" altLang="ko-KR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b="0" i="0" dirty="0">
              <a:solidFill>
                <a:srgbClr val="080E14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b="0" i="0" dirty="0">
              <a:solidFill>
                <a:srgbClr val="080E14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따라서 이런 새로운 기술들을 도입할 때는</a:t>
            </a:r>
            <a:r>
              <a:rPr lang="en-US" altLang="ko-KR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기존에 해당 기술을 도입한 기업에서 어떤 문제가 발생하고 있는지 파악하고</a:t>
            </a:r>
            <a:r>
              <a:rPr lang="en-US" altLang="ko-KR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보안문제와 같은 문제요소를 대응할 수 있는 준비를 </a:t>
            </a:r>
            <a:r>
              <a:rPr lang="ko-KR" altLang="en-US" b="0" i="0" dirty="0" err="1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해야겠다고</a:t>
            </a:r>
            <a:r>
              <a:rPr lang="ko-KR" altLang="en-US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생각했습니다</a:t>
            </a:r>
            <a:r>
              <a:rPr lang="en-US" altLang="ko-KR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b="0" i="0" dirty="0">
                <a:solidFill>
                  <a:srgbClr val="080E14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b="0" i="0" dirty="0">
              <a:solidFill>
                <a:srgbClr val="080E14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b="1" dirty="0"/>
          </a:p>
          <a:p>
            <a:r>
              <a:rPr lang="ko-KR" altLang="en-US" dirty="0"/>
              <a:t>이러한 준비가 갖춰진 상태에서 </a:t>
            </a:r>
            <a:r>
              <a:rPr lang="ko-KR" altLang="en-US" dirty="0" err="1"/>
              <a:t>쿠버네티스를</a:t>
            </a:r>
            <a:r>
              <a:rPr lang="ko-KR" altLang="en-US" dirty="0"/>
              <a:t> 사용하면</a:t>
            </a:r>
            <a:r>
              <a:rPr lang="en-US" altLang="ko-KR" dirty="0"/>
              <a:t>,</a:t>
            </a:r>
            <a:r>
              <a:rPr lang="ko-KR" altLang="en-US" dirty="0"/>
              <a:t> 많은 컨테이너들을 관리하는데 유용한 </a:t>
            </a:r>
            <a:r>
              <a:rPr lang="en-US" altLang="ko-KR" dirty="0"/>
              <a:t>tool</a:t>
            </a:r>
            <a:r>
              <a:rPr lang="ko-KR" altLang="en-US" dirty="0"/>
              <a:t>로서 성공적인 기술의 도입을 이뤄낼 수 있을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509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</a:t>
            </a:r>
            <a:r>
              <a:rPr lang="ko-KR" altLang="en-US" dirty="0" err="1"/>
              <a:t>쿠버네티스에</a:t>
            </a:r>
            <a:r>
              <a:rPr lang="ko-KR" altLang="en-US" dirty="0"/>
              <a:t> 대해 알아보고 이해한대로 쉽게 정리를 해 보았는데요</a:t>
            </a:r>
            <a:r>
              <a:rPr lang="en-US" altLang="ko-KR" dirty="0"/>
              <a:t>,</a:t>
            </a:r>
            <a:r>
              <a:rPr lang="ko-KR" altLang="en-US" dirty="0"/>
              <a:t> 공부해보고 싶던 </a:t>
            </a:r>
            <a:r>
              <a:rPr lang="ko-KR" altLang="en-US" dirty="0" err="1"/>
              <a:t>도커와</a:t>
            </a:r>
            <a:r>
              <a:rPr lang="ko-KR" altLang="en-US" dirty="0"/>
              <a:t> 연관성이 있어 </a:t>
            </a:r>
            <a:r>
              <a:rPr lang="en-US" altLang="ko-KR" dirty="0"/>
              <a:t>＇</a:t>
            </a:r>
            <a:r>
              <a:rPr lang="ko-KR" altLang="en-US" dirty="0" err="1"/>
              <a:t>도커</a:t>
            </a:r>
            <a:r>
              <a:rPr lang="en-US" altLang="ko-KR" dirty="0"/>
              <a:t>’</a:t>
            </a:r>
            <a:r>
              <a:rPr lang="ko-KR" altLang="en-US" dirty="0"/>
              <a:t>가 어떤 </a:t>
            </a:r>
            <a:r>
              <a:rPr lang="en-US" altLang="ko-KR" dirty="0"/>
              <a:t>tool</a:t>
            </a:r>
            <a:r>
              <a:rPr lang="ko-KR" altLang="en-US" dirty="0"/>
              <a:t>인지 알 수 있었습니다</a:t>
            </a:r>
            <a:r>
              <a:rPr lang="en-US" altLang="ko-KR" dirty="0"/>
              <a:t>.</a:t>
            </a:r>
            <a:r>
              <a:rPr lang="ko-KR" altLang="en-US" dirty="0"/>
              <a:t> 그리고 이런 컨테이너들의 관리를 도와주는 아주 유용한 도구 </a:t>
            </a:r>
            <a:r>
              <a:rPr lang="en-US" altLang="ko-KR" dirty="0"/>
              <a:t>‘</a:t>
            </a:r>
            <a:r>
              <a:rPr lang="ko-KR" altLang="en-US" dirty="0" err="1"/>
              <a:t>쿠버네티스</a:t>
            </a:r>
            <a:r>
              <a:rPr lang="en-US" altLang="ko-KR" dirty="0"/>
              <a:t>’</a:t>
            </a:r>
            <a:r>
              <a:rPr lang="ko-KR" altLang="en-US" dirty="0"/>
              <a:t>가 있다는 것을 알게 되었습니다</a:t>
            </a:r>
            <a:r>
              <a:rPr lang="en-US" altLang="ko-KR" dirty="0"/>
              <a:t>.</a:t>
            </a:r>
            <a:r>
              <a:rPr lang="ko-KR" altLang="en-US" dirty="0"/>
              <a:t> 발표를 준비하는 과정에서 </a:t>
            </a:r>
            <a:r>
              <a:rPr lang="en-US" altLang="ko-KR" dirty="0"/>
              <a:t>&lt;</a:t>
            </a:r>
            <a:r>
              <a:rPr lang="ko-KR" altLang="en-US" dirty="0" err="1"/>
              <a:t>쿠버네티스</a:t>
            </a:r>
            <a:r>
              <a:rPr lang="en-US" altLang="ko-KR" dirty="0"/>
              <a:t>&gt;</a:t>
            </a:r>
            <a:r>
              <a:rPr lang="ko-KR" altLang="en-US" dirty="0"/>
              <a:t>에 대해 확실히 이해할 수 있었는데</a:t>
            </a:r>
            <a:r>
              <a:rPr lang="en-US" altLang="ko-KR" dirty="0"/>
              <a:t>,.</a:t>
            </a:r>
          </a:p>
          <a:p>
            <a:r>
              <a:rPr lang="ko-KR" altLang="en-US" dirty="0"/>
              <a:t>이후에 제가 </a:t>
            </a:r>
            <a:r>
              <a:rPr lang="en-US" altLang="ko-KR" dirty="0"/>
              <a:t>&lt;</a:t>
            </a:r>
            <a:r>
              <a:rPr lang="ko-KR" altLang="en-US" dirty="0"/>
              <a:t>환경 상이</a:t>
            </a:r>
            <a:r>
              <a:rPr lang="en-US" altLang="ko-KR" dirty="0"/>
              <a:t>&gt;</a:t>
            </a:r>
            <a:r>
              <a:rPr lang="ko-KR" altLang="en-US" dirty="0"/>
              <a:t> 문제에 놓이게 되거나</a:t>
            </a:r>
            <a:r>
              <a:rPr lang="en-US" altLang="ko-KR" dirty="0"/>
              <a:t>,</a:t>
            </a:r>
            <a:r>
              <a:rPr lang="ko-KR" altLang="en-US" dirty="0"/>
              <a:t> 컨테이너들을 유용하게 관리하고 싶을 때 해당 대응책을 </a:t>
            </a:r>
            <a:r>
              <a:rPr lang="ko-KR" altLang="en-US" dirty="0" err="1"/>
              <a:t>자신있게</a:t>
            </a:r>
            <a:r>
              <a:rPr lang="ko-KR" altLang="en-US" dirty="0"/>
              <a:t> 제시할 수 있을 것 같아 좋은 경험이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이번 스터디를 통해 </a:t>
            </a:r>
            <a:r>
              <a:rPr lang="en-US" altLang="ko-KR" dirty="0"/>
              <a:t>CKAD</a:t>
            </a:r>
            <a:r>
              <a:rPr lang="ko-KR" altLang="en-US" dirty="0"/>
              <a:t>라는 </a:t>
            </a:r>
            <a:r>
              <a:rPr lang="en-US" altLang="ko-KR" dirty="0"/>
              <a:t>&lt;certified Kubernetes Application developer&gt;&lt;</a:t>
            </a:r>
            <a:r>
              <a:rPr lang="ko-KR" altLang="en-US" dirty="0"/>
              <a:t>공인 </a:t>
            </a:r>
            <a:r>
              <a:rPr lang="ko-KR" altLang="en-US" dirty="0" err="1"/>
              <a:t>쿠버네티스</a:t>
            </a:r>
            <a:r>
              <a:rPr lang="ko-KR" altLang="en-US" dirty="0"/>
              <a:t> </a:t>
            </a:r>
            <a:r>
              <a:rPr lang="ko-KR" altLang="en-US"/>
              <a:t>애플리케이션 개발자 자격증</a:t>
            </a:r>
            <a:r>
              <a:rPr lang="en-US" altLang="ko-KR" dirty="0"/>
              <a:t>&gt;</a:t>
            </a:r>
            <a:r>
              <a:rPr lang="ko-KR" altLang="en-US" dirty="0"/>
              <a:t>도 있다는 것을 알게 되었습니다</a:t>
            </a:r>
            <a:r>
              <a:rPr lang="en-US" altLang="ko-KR" dirty="0"/>
              <a:t>.</a:t>
            </a:r>
            <a:r>
              <a:rPr lang="ko-KR" altLang="en-US" dirty="0"/>
              <a:t> 개발자로 일하게 될 경우에도</a:t>
            </a:r>
            <a:r>
              <a:rPr lang="en-US" altLang="ko-KR" dirty="0"/>
              <a:t>,</a:t>
            </a:r>
            <a:r>
              <a:rPr lang="ko-KR" altLang="en-US" dirty="0"/>
              <a:t> 배포과정에서도 보다 안정적이고 편하게 해당 기술을 사용할 수 있을 것 같아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도커부터</a:t>
            </a:r>
            <a:r>
              <a:rPr lang="ko-KR" altLang="en-US" dirty="0"/>
              <a:t> 제대로 공부해보려는 마음이 생겼습니다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이상으로 발표를 마치겠습니다</a:t>
            </a:r>
            <a:r>
              <a:rPr lang="en-US" altLang="ko-KR" dirty="0"/>
              <a:t>,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50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도커란</a:t>
            </a:r>
            <a:r>
              <a:rPr lang="en-US" altLang="ko-KR" dirty="0"/>
              <a:t>,</a:t>
            </a:r>
            <a:r>
              <a:rPr lang="ko-KR" altLang="en-US" dirty="0"/>
              <a:t> 쉽게 말해서 </a:t>
            </a:r>
            <a:r>
              <a:rPr lang="en-US" altLang="ko-KR" dirty="0"/>
              <a:t>‘</a:t>
            </a:r>
            <a:r>
              <a:rPr lang="ko-KR" altLang="en-US" dirty="0"/>
              <a:t>어플리케이션을 패키징 할 수 있는 </a:t>
            </a:r>
            <a:r>
              <a:rPr lang="en-US" altLang="ko-KR" dirty="0"/>
              <a:t>tool’</a:t>
            </a:r>
            <a:r>
              <a:rPr lang="ko-KR" altLang="en-US" dirty="0"/>
              <a:t>이라고 할 수 있습니다</a:t>
            </a:r>
            <a:r>
              <a:rPr lang="en-US" altLang="ko-KR" dirty="0"/>
              <a:t>.</a:t>
            </a:r>
            <a:r>
              <a:rPr lang="ko-KR" altLang="en-US" dirty="0"/>
              <a:t> 아까 컨테이너가 고래의 등에 </a:t>
            </a:r>
            <a:r>
              <a:rPr lang="ko-KR" altLang="en-US" dirty="0" err="1"/>
              <a:t>여러개</a:t>
            </a:r>
            <a:r>
              <a:rPr lang="ko-KR" altLang="en-US" dirty="0"/>
              <a:t> </a:t>
            </a:r>
            <a:r>
              <a:rPr lang="ko-KR" altLang="en-US" dirty="0" err="1"/>
              <a:t>얹혀있다고</a:t>
            </a:r>
            <a:r>
              <a:rPr lang="ko-KR" altLang="en-US" dirty="0"/>
              <a:t> 말씀드렸죠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 이 컨테이너에 대해 알아야 </a:t>
            </a:r>
            <a:r>
              <a:rPr lang="ko-KR" altLang="en-US" dirty="0" err="1"/>
              <a:t>도커를</a:t>
            </a:r>
            <a:r>
              <a:rPr lang="ko-KR" altLang="en-US" dirty="0"/>
              <a:t> 이해할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컨테이너라고 불리는 하나의 작은 소프트웨어 유닛 안에 우리의 </a:t>
            </a:r>
            <a:r>
              <a:rPr lang="en-US" altLang="ko-KR" dirty="0"/>
              <a:t>&lt;"</a:t>
            </a:r>
            <a:r>
              <a:rPr lang="ko-KR" altLang="en-US" dirty="0"/>
              <a:t>어플리케이션</a:t>
            </a:r>
            <a:r>
              <a:rPr lang="en-US" altLang="ko-KR" dirty="0"/>
              <a:t>”&gt;</a:t>
            </a:r>
            <a:r>
              <a:rPr lang="ko-KR" altLang="en-US" dirty="0"/>
              <a:t>과 환경설정이라고 할 수 있는 </a:t>
            </a:r>
            <a:r>
              <a:rPr lang="en-US" altLang="ko-KR" dirty="0"/>
              <a:t>&lt;“</a:t>
            </a:r>
            <a:r>
              <a:rPr lang="ko-KR" altLang="en-US" dirty="0"/>
              <a:t>시스템 툴</a:t>
            </a:r>
            <a:r>
              <a:rPr lang="en-US" altLang="ko-KR" dirty="0"/>
              <a:t>”&gt;</a:t>
            </a:r>
            <a:r>
              <a:rPr lang="ko-KR" altLang="en-US" dirty="0"/>
              <a:t> 그리고 </a:t>
            </a:r>
            <a:r>
              <a:rPr lang="en-US" altLang="ko-KR" dirty="0"/>
              <a:t>&lt;“dependency&gt;</a:t>
            </a:r>
            <a:r>
              <a:rPr lang="ko-KR" altLang="en-US" dirty="0"/>
              <a:t>라는 의존관계</a:t>
            </a:r>
            <a:r>
              <a:rPr lang="en-US" altLang="ko-KR" dirty="0"/>
              <a:t>”</a:t>
            </a:r>
            <a:r>
              <a:rPr lang="ko-KR" altLang="en-US" dirty="0"/>
              <a:t>들이 하나로 묶여 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519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도커는</a:t>
            </a:r>
            <a:r>
              <a:rPr lang="ko-KR" altLang="en-US" dirty="0"/>
              <a:t> 이렇게 필요한 세가지의 것들인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en-US" altLang="ko-KR" dirty="0"/>
              <a:t>“</a:t>
            </a:r>
            <a:r>
              <a:rPr lang="ko-KR" altLang="en-US" dirty="0"/>
              <a:t>어플리케이션</a:t>
            </a:r>
            <a:r>
              <a:rPr lang="en-US" altLang="ko-KR" dirty="0"/>
              <a:t>,</a:t>
            </a:r>
            <a:r>
              <a:rPr lang="ko-KR" altLang="en-US" dirty="0"/>
              <a:t> 시스템 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dependency’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하나로 묶어 다른 서버나 다른 </a:t>
            </a:r>
            <a:r>
              <a:rPr lang="en-US" altLang="ko-KR" dirty="0"/>
              <a:t>PC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그 어떤 곳에서도 쉽고 안정적이게 배포하고 구동할 수 있게 해주는 툴이라고 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315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잘 </a:t>
            </a:r>
            <a:r>
              <a:rPr lang="ko-KR" altLang="en-US" dirty="0" err="1"/>
              <a:t>와닿지</a:t>
            </a:r>
            <a:r>
              <a:rPr lang="ko-KR" altLang="en-US" dirty="0"/>
              <a:t> 않으실 수도 있는데요</a:t>
            </a:r>
            <a:r>
              <a:rPr lang="en-US" altLang="ko-KR" dirty="0"/>
              <a:t>,</a:t>
            </a:r>
            <a:r>
              <a:rPr lang="ko-KR" altLang="en-US" dirty="0"/>
              <a:t> 제가 예시를 들어보겠습니다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개발자 </a:t>
            </a:r>
            <a:r>
              <a:rPr lang="en-US" altLang="ko-KR" dirty="0"/>
              <a:t>‘</a:t>
            </a:r>
            <a:r>
              <a:rPr lang="ko-KR" altLang="en-US" dirty="0"/>
              <a:t>송</a:t>
            </a:r>
            <a:r>
              <a:rPr lang="en-US" altLang="ko-KR" dirty="0"/>
              <a:t>’</a:t>
            </a:r>
            <a:r>
              <a:rPr lang="ko-KR" altLang="en-US" dirty="0"/>
              <a:t>이 개발을 다 한 뒤</a:t>
            </a:r>
            <a:r>
              <a:rPr lang="en-US" altLang="ko-KR" dirty="0"/>
              <a:t>,</a:t>
            </a:r>
            <a:r>
              <a:rPr lang="ko-KR" altLang="en-US" dirty="0"/>
              <a:t> 퇴근을 앞두고 </a:t>
            </a:r>
            <a:r>
              <a:rPr lang="en-US" altLang="ko-KR" dirty="0"/>
              <a:t>,</a:t>
            </a:r>
            <a:r>
              <a:rPr lang="ko-KR" altLang="en-US" dirty="0"/>
              <a:t> 서버에 코드를 올려야 하는 상황이라고 가정해볼까요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 퇴근 후 </a:t>
            </a:r>
            <a:r>
              <a:rPr lang="ko-KR" altLang="en-US" dirty="0" err="1"/>
              <a:t>불금을</a:t>
            </a:r>
            <a:r>
              <a:rPr lang="ko-KR" altLang="en-US" dirty="0"/>
              <a:t> 맞이해 친구들과 연말 파티를 하기로 했습니다</a:t>
            </a:r>
            <a:r>
              <a:rPr lang="en-US" altLang="ko-KR" dirty="0"/>
              <a:t>.</a:t>
            </a:r>
            <a:r>
              <a:rPr lang="ko-KR" altLang="en-US" dirty="0"/>
              <a:t> 분명 코드가 잘못되지도 않았는데</a:t>
            </a:r>
            <a:r>
              <a:rPr lang="en-US" altLang="ko-KR" dirty="0"/>
              <a:t>,</a:t>
            </a:r>
            <a:r>
              <a:rPr lang="ko-KR" altLang="en-US" dirty="0"/>
              <a:t> 안타깝게도 서버에 코드가 올라가지 않는 문제가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왜 이런 문제가 발생했을까요 </a:t>
            </a:r>
            <a:r>
              <a:rPr lang="en-US" altLang="ko-KR" dirty="0"/>
              <a:t>??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사용하는 환경의 버전이 달라서</a:t>
            </a:r>
            <a:r>
              <a:rPr lang="en-US" altLang="ko-KR" dirty="0"/>
              <a:t>,</a:t>
            </a:r>
            <a:r>
              <a:rPr lang="ko-KR" altLang="en-US" dirty="0"/>
              <a:t> 또는 운영체제가 달라서 등 </a:t>
            </a:r>
            <a:r>
              <a:rPr lang="en-US" altLang="ko-KR" dirty="0"/>
              <a:t>)</a:t>
            </a:r>
            <a:r>
              <a:rPr lang="ko-KR" altLang="en-US" dirty="0"/>
              <a:t> 여러 이유가 있겠지만</a:t>
            </a:r>
            <a:r>
              <a:rPr lang="en-US" altLang="ko-KR" dirty="0"/>
              <a:t>,</a:t>
            </a:r>
            <a:r>
              <a:rPr lang="ko-KR" altLang="en-US" dirty="0"/>
              <a:t> 하나의 이유를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바로 이렇게 서버에 올라가지 않았던 이유는</a:t>
            </a:r>
            <a:r>
              <a:rPr lang="en-US" altLang="ko-KR" dirty="0"/>
              <a:t>,</a:t>
            </a:r>
            <a:r>
              <a:rPr lang="ko-KR" altLang="en-US" dirty="0"/>
              <a:t> 개발자의 컴퓨터는 윈도우고</a:t>
            </a:r>
            <a:r>
              <a:rPr lang="en-US" altLang="ko-KR" dirty="0"/>
              <a:t>,</a:t>
            </a:r>
            <a:r>
              <a:rPr lang="ko-KR" altLang="en-US" dirty="0"/>
              <a:t> 서버는 </a:t>
            </a:r>
            <a:r>
              <a:rPr lang="ko-KR" altLang="en-US" dirty="0" err="1"/>
              <a:t>리눅스여서</a:t>
            </a:r>
            <a:r>
              <a:rPr lang="ko-KR" altLang="en-US" dirty="0"/>
              <a:t> 그런 것이었는데요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문제를 </a:t>
            </a:r>
            <a:r>
              <a:rPr lang="en-US" altLang="ko-KR" dirty="0"/>
              <a:t>Environment Disparity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환경 상이의 문제라고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935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문제를 </a:t>
            </a:r>
            <a:r>
              <a:rPr lang="ko-KR" altLang="en-US" dirty="0" err="1"/>
              <a:t>도커를</a:t>
            </a:r>
            <a:r>
              <a:rPr lang="ko-KR" altLang="en-US" dirty="0"/>
              <a:t> 사용하면 아주 쉽게 해결할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77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가장 기본적인 과정인데요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도커를</a:t>
            </a:r>
            <a:r>
              <a:rPr lang="ko-KR" altLang="en-US" dirty="0"/>
              <a:t> </a:t>
            </a:r>
            <a:r>
              <a:rPr lang="ko-KR" altLang="en-US" dirty="0" err="1"/>
              <a:t>설치해야합니다</a:t>
            </a:r>
            <a:r>
              <a:rPr lang="en-US" altLang="ko-KR" dirty="0"/>
              <a:t>.</a:t>
            </a:r>
            <a:r>
              <a:rPr lang="ko-KR" altLang="en-US" dirty="0"/>
              <a:t>  개발자의 컴퓨터와 서버 모두에 </a:t>
            </a:r>
            <a:r>
              <a:rPr lang="ko-KR" altLang="en-US" dirty="0" err="1"/>
              <a:t>도커를</a:t>
            </a:r>
            <a:r>
              <a:rPr lang="ko-KR" altLang="en-US" dirty="0"/>
              <a:t> </a:t>
            </a:r>
            <a:r>
              <a:rPr lang="ko-KR" altLang="en-US" dirty="0" err="1"/>
              <a:t>설치해야합니다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8FF77-7327-4960-8393-46EFB4D8A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A56804-E534-4DED-9915-DEB341673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996CE-39C0-4489-86E6-342D67B2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8D87C-156B-4F98-A9AA-1B103C8E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36DE9-844F-4BE8-9E39-7F32D4C5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0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760BA-0FEE-4561-A37D-EF647CEB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03036D-571B-40C2-A92E-7FA0FB6D8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3AD10-9104-4712-B5E7-1A6AA3BA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D2E434-78C9-47A6-BA16-94A813CA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5BB34A-57B8-45B9-9D87-3DE1CC62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3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977BBF-5A7E-4631-BECC-D7A79AD91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76FF2-DC57-49ED-925F-0D097AFF3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8EB44-A2B7-4C7B-A127-23F8F770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9DB54E-9308-4860-9202-E999F14B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90A4B-56CB-4170-B94A-0D2B493F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56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7B51E-60CA-4E28-84C6-5966CCE5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F6A6E-8548-48D2-895D-F4E94706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4856B-2054-4242-9BE7-4C3CE829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EEB986-997B-4249-A0AA-E642E0AA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62AD04-DD49-4458-9CDE-558E0DD5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0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BF40B-FBC3-485E-8510-2F750AF63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32411-0D1E-497C-83C7-9C7FC1D7A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15E9F-4189-43B8-BF57-DA3CF931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CC9BE-47F8-4C3B-B7BF-2B692207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8BDC0D-5636-4C04-BF34-0C63CB13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1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BF296-3B81-42A2-B8A9-340E20BB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45574-62DB-46A9-ACFD-593FFCEA2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0D823D-4ADF-4FB4-B2ED-B2E55B888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2FB011-EABD-4A88-A401-A2DC748C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39059-096B-4F44-99BD-9F77F985E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CA0CA3-3FFF-4EFE-81EF-569C104C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72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D5C45-9FA9-4886-B08B-27A96645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D05B3-C397-4354-9047-A75F30624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BC7872-442C-4EC3-B8AE-24A8CE5D8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EFEDC0-2EBC-497E-B8BA-ED8EF3451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34D1D0-7628-408F-BAA6-162A8C5F3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3751E-3F51-4B9D-A10C-108BFCD5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D3FAD6-5267-43B4-989B-874F5767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6E4F50-C0A7-409E-920F-3D55F886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4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F7AC4-FAC1-4E3B-9A9E-1BEB1C08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407220-FB6D-4F74-B562-3A258287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B975F3-FDE5-49C3-9F92-A9EBF48F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D40C4A-5398-43A2-A0E0-508E72A0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2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7AE30A-2EB1-4C82-9C3B-245FE875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07AD9-B27C-4996-8839-7D809DFB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864E9F-8C7E-48B8-B403-C50A06F0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0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3EC00-FE96-41AD-80F8-B9717C9F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49E42B-D190-4381-98A4-215388AAB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41192D-A62F-494F-9122-66717B353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74E1C-E1FA-46C9-B4F1-32DE9EF9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17A520-70E4-461C-B967-865DE9D5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350F5-05BB-4735-8BF0-8B41DA36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0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9F4A7-4BB7-4D54-87DB-2C5D7BDF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9091B8-1672-4D5C-9458-831664798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74E6CE-0BFE-4FF4-B821-DFC03D318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142BF5-63EC-4F73-994C-AA6669D8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67B925-8200-44BB-834D-91765F4F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B767F2-E710-4745-95EA-8C9451A2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34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DDFEAE-0FFB-4587-8916-A6B61358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C3B29D-AFDB-4DEE-9557-8AAB43691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6E247-1E12-4A66-9541-0F9DA085E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61B69-109C-4588-9767-823F56FF613E}" type="datetimeFigureOut">
              <a:rPr lang="ko-KR" altLang="en-US" smtClean="0"/>
              <a:t>2023. 12. 27.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FA17B-8B6D-439B-8B2E-C304B4372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1DD05-035A-4132-9F7A-053593F11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fr/vectors/l-homme-pictogramme-toilette-310276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hyperlink" Target="https://pixabay.com/en/windows-logo-microsoft-31029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ko/%EC%BB%B4%ED%93%A8%ED%84%B0-%EC%84%9C%EB%B2%84-pc%EB%A5%BC-%ED%95%98%EB%93%9C%EC%9B%A8%EC%96%B4-%EC%A0%80%EC%9E%A5-159608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5" Type="http://schemas.openxmlformats.org/officeDocument/2006/relationships/image" Target="../media/image20.png"/><Relationship Id="rId10" Type="http://schemas.openxmlformats.org/officeDocument/2006/relationships/hyperlink" Target="https://www.pngall.com/linux-png/download/52323" TargetMode="External"/><Relationship Id="rId4" Type="http://schemas.openxmlformats.org/officeDocument/2006/relationships/hyperlink" Target="https://pixabay.com/illustrations/screen-monitor-computer-internet-2154629/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manas.tech/blog/2015/12/15/logging-for-rails-apps-in-docker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hyperlink" Target="https://draco.pe.kr/archives/1274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www.pngall.com/python-programming-language-png/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borrowbits.com/2016/06/4-razones-para-usar-git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fr/vectors/l-homme-pictogramme-toilette-310276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hyperlink" Target="https://pixabay.com/en/windows-logo-microsoft-310290/" TargetMode="External"/><Relationship Id="rId17" Type="http://schemas.openxmlformats.org/officeDocument/2006/relationships/hyperlink" Target="https://www.pngall.com/python-programming-language-png/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ko/%EC%BB%B4%ED%93%A8%ED%84%B0-%EC%84%9C%EB%B2%84-pc%EB%A5%BC-%ED%95%98%EB%93%9C%EC%9B%A8%EC%96%B4-%EC%A0%80%EC%9E%A5-159608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5" Type="http://schemas.openxmlformats.org/officeDocument/2006/relationships/image" Target="../media/image20.png"/><Relationship Id="rId10" Type="http://schemas.openxmlformats.org/officeDocument/2006/relationships/hyperlink" Target="https://www.pngall.com/linux-png/download/52323" TargetMode="External"/><Relationship Id="rId4" Type="http://schemas.openxmlformats.org/officeDocument/2006/relationships/hyperlink" Target="https://pixabay.com/illustrations/screen-monitor-computer-internet-2154629/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manas.tech/blog/2015/12/15/logging-for-rails-apps-in-docker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fr/vectors/l-homme-pictogramme-toilette-310276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hyperlink" Target="https://pixabay.com/en/windows-logo-microsoft-310290/" TargetMode="External"/><Relationship Id="rId17" Type="http://schemas.openxmlformats.org/officeDocument/2006/relationships/hyperlink" Target="https://www.pngall.com/python-programming-language-png/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ko/%EC%BB%B4%ED%93%A8%ED%84%B0-%EC%84%9C%EB%B2%84-pc%EB%A5%BC-%ED%95%98%EB%93%9C%EC%9B%A8%EC%96%B4-%EC%A0%80%EC%9E%A5-159608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5" Type="http://schemas.openxmlformats.org/officeDocument/2006/relationships/image" Target="../media/image20.png"/><Relationship Id="rId10" Type="http://schemas.openxmlformats.org/officeDocument/2006/relationships/hyperlink" Target="https://www.pngall.com/linux-png/download/52323" TargetMode="External"/><Relationship Id="rId4" Type="http://schemas.openxmlformats.org/officeDocument/2006/relationships/hyperlink" Target="https://pixabay.com/illustrations/screen-monitor-computer-internet-2154629/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manas.tech/blog/2015/12/15/logging-for-rails-apps-in-dock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aco.pe.kr/archives/12744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binfalse.de/2016/11/25/mail-support-for-docker-s-php-fp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java-png/download/6820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hyperlink" Target="https://www.freesion.com/article/11271325825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itayneeman.github.io/posts/standardizing-node.js-version-in-an-npm-package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hyperlink" Target="https://www.pngall.com/python-programming-language-png/" TargetMode="External"/><Relationship Id="rId4" Type="http://schemas.openxmlformats.org/officeDocument/2006/relationships/hyperlink" Target="https://binfalse.de/2016/11/25/mail-support-for-docker-s-php-fpm/" TargetMode="Externa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java-png/download/6820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binfalse.de/2016/11/25/mail-support-for-docker-s-php-fp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python-programming-language-png/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java-png/download/6820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binfalse.de/2016/11/25/mail-support-for-docker-s-php-fp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rogramarilliure.com/ca/manuals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.wikipedia.org/wiki/VMware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fraterneo.blogspot.com/2020/07/docker-para-administradores-linux-1ra.ht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23589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ngimg.com/download/19673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www.aiutocomputerhelp.it/367-2/come-far-lavorare-una-struttura-informatica-senza-spendere-un-capitale/367-2come-far-lavorare-una-struttura-informatica-senza-spendere-un-capitalei-sistemi-operativi-ubuntu-red-hat-centos/" TargetMode="External"/><Relationship Id="rId4" Type="http://schemas.openxmlformats.org/officeDocument/2006/relationships/hyperlink" Target="https://pixabay.com/de/vectors/monitor-bildschirm-mac-computer-pc-2004457/" TargetMode="Externa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raterneo.blogspot.com/2020/07/docker-para-administradores-linux-1ra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%EC%99%95%EA%B4%80-%EC%95%84%EC%9D%B4%EC%BD%98-%EB%85%B8%EB%B8%94-%EC%8B%A4%EB%A3%A8%EC%97%A3-%EC%99%95-%EC%A0%9C%EA%B5%AD-%EC%B0%B8%EC%A1%B0-%ED%84%B0%EC%B9%98-%EB%8B%A4%EC%9A%B4-%EB%A8%B8%EB%A6%AC-1332783/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lcodigok.blogspot.com/2020/02/que-es-docker.html" TargetMode="External"/><Relationship Id="rId5" Type="http://schemas.openxmlformats.org/officeDocument/2006/relationships/image" Target="../media/image34.jpg"/><Relationship Id="rId4" Type="http://schemas.openxmlformats.org/officeDocument/2006/relationships/hyperlink" Target="https://fraterneo.blogspot.com/2020/07/docker-para-administradores-linux-1ra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raterneo.blogspot.com/2020/07/docker-para-administradores-linux-1ra.html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hyperlink" Target="https://blog.teracy.com/2017/06/15/how-to-extend-teracy-dev-to-work-with-kubernetes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bout.gitlab.com/solutions/aws/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itayneeman.github.io/posts/standardizing-node.js-version-in-an-npm-package/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s://binfalse.de/2016/11/25/mail-support-for-docker-s-php-fp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%EB%8A%90%EB%82%8C%ED%91%9C-%EB%AC%B8%EC%A0%9C-%EC%9A%94%EC%B2%AD-%EC%9D%91%EB%8B%B5-%EC%9E%91%EC%97%85-%EC%A4%91%EC%9A%94%EC%84%B1-%EA%B8%B0%EB%8C%80-%EC%A0%95%EB%B3%B4-%EC%95%8C%EB%A6%BD%EB%8B%88%EB%8B%A4-507769/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7.png"/><Relationship Id="rId4" Type="http://schemas.openxmlformats.org/officeDocument/2006/relationships/hyperlink" Target="https://binfalse.de/2016/11/25/mail-support-for-docker-s-php-fp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letter-x-lowercase-alphabet-abc-146064/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teracy.com/2017/06/15/how-to-extend-teracy-dev-to-work-with-kubernetes/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binfalse.de/2016/11/25/mail-support-for-docker-s-php-fp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38024" TargetMode="External"/><Relationship Id="rId13" Type="http://schemas.openxmlformats.org/officeDocument/2006/relationships/hyperlink" Target="https://svgsilh.com/ko/image/1301584.html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40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teracy.com/2017/06/15/how-to-extend-teracy-dev-to-work-with-kubernetes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6.png"/><Relationship Id="rId10" Type="http://schemas.openxmlformats.org/officeDocument/2006/relationships/hyperlink" Target="https://www.pngall.com/5-number-png/download/26277" TargetMode="External"/><Relationship Id="rId4" Type="http://schemas.openxmlformats.org/officeDocument/2006/relationships/hyperlink" Target="https://binfalse.de/2016/11/25/mail-support-for-docker-s-php-fpm/" TargetMode="Externa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ickr.com/photos/madrugah/3024186353/" TargetMode="External"/><Relationship Id="rId5" Type="http://schemas.openxmlformats.org/officeDocument/2006/relationships/image" Target="../media/image44.jpg"/><Relationship Id="rId4" Type="http://schemas.openxmlformats.org/officeDocument/2006/relationships/hyperlink" Target="https://binfalse.de/2016/11/25/mail-support-for-docker-s-php-fp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teracy.com/2017/06/15/how-to-extend-teracy-dev-to-work-with-kubernetes/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binfalse.de/2016/11/25/mail-support-for-docker-s-php-fp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hyperlink" Target="https://blog.teracy.com/2017/06/15/how-to-extend-teracy-dev-to-work-with-kubernetes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teracy.com/2017/06/15/how-to-extend-teracy-dev-to-work-with-kubernetes/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binfalse.de/2016/11/25/mail-support-for-docker-s-php-fp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ko/%EC%83%81%EC%9E%90-%EA%B3%A8-%ED%8C%90%EC%A7%80-%ED%8C%90%EC%A7%80-%EC%97%B4%EB%A6%B0-295029/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binfalse.de/2016/11/25/mail-support-for-docker-s-php-fp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7.png"/><Relationship Id="rId7" Type="http://schemas.microsoft.com/office/2007/relationships/hdphoto" Target="../media/hdphoto4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hyperlink" Target="https://binfalse.de/2016/11/25/mail-support-for-docker-s-php-fpm/" TargetMode="External"/><Relationship Id="rId10" Type="http://schemas.openxmlformats.org/officeDocument/2006/relationships/hyperlink" Target="https://pixabay.com/ko/%EC%83%81%EC%9E%90-%EA%B3%A8-%ED%8C%90%EC%A7%80-%ED%8C%90%EC%A7%80-%EC%97%B4%EB%A6%B0-295029/" TargetMode="External"/><Relationship Id="rId4" Type="http://schemas.microsoft.com/office/2007/relationships/hdphoto" Target="../media/hdphoto2.wdp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7.png"/><Relationship Id="rId7" Type="http://schemas.microsoft.com/office/2007/relationships/hdphoto" Target="../media/hdphoto6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hyperlink" Target="https://pixabay.com/ko/%EC%83%81%EC%9E%90-%EA%B3%A8-%ED%8C%90%EC%A7%80-%ED%8C%90%EC%A7%80-%EC%97%B4%EB%A6%B0-295029/" TargetMode="External"/><Relationship Id="rId5" Type="http://schemas.openxmlformats.org/officeDocument/2006/relationships/hyperlink" Target="https://binfalse.de/2016/11/25/mail-support-for-docker-s-php-fpm/" TargetMode="External"/><Relationship Id="rId10" Type="http://schemas.openxmlformats.org/officeDocument/2006/relationships/image" Target="../media/image45.png"/><Relationship Id="rId4" Type="http://schemas.microsoft.com/office/2007/relationships/hdphoto" Target="../media/hdphoto5.wdp"/><Relationship Id="rId9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pixabay.com/ko/%EC%83%81%EC%9E%90-%EA%B3%A8-%ED%8C%90%EC%A7%80-%ED%8C%90%EC%A7%80-%EC%97%B4%EB%A6%B0-295029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4.png"/><Relationship Id="rId4" Type="http://schemas.openxmlformats.org/officeDocument/2006/relationships/hyperlink" Target="https://binfalse.de/2016/11/25/mail-support-for-docker-s-php-fpm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%EC%83%81%EC%9E%90-%EA%B3%A8-%ED%8C%90%EC%A7%80-%ED%8C%90%EC%A7%80-%EC%97%B4%EB%A6%B0-295029/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binfalse.de/2016/11/25/mail-support-for-docker-s-php-fpm/" TargetMode="External"/><Relationship Id="rId10" Type="http://schemas.openxmlformats.org/officeDocument/2006/relationships/hyperlink" Target="https://blog.teracy.com/2017/06/15/how-to-extend-teracy-dev-to-work-with-kubernetes/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png"/><Relationship Id="rId7" Type="http://schemas.openxmlformats.org/officeDocument/2006/relationships/hyperlink" Target="https://pixabay.com/ko/%EC%83%81%EC%9E%90-%EA%B3%A8-%ED%8C%90%EC%A7%80-%ED%8C%90%EC%A7%80-%EC%97%B4%EB%A6%B0-295029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4.png"/><Relationship Id="rId4" Type="http://schemas.openxmlformats.org/officeDocument/2006/relationships/hyperlink" Target="https://binfalse.de/2016/11/25/mail-support-for-docker-s-php-fpm/" TargetMode="External"/><Relationship Id="rId9" Type="http://schemas.openxmlformats.org/officeDocument/2006/relationships/hyperlink" Target="https://blog.teracy.com/2017/06/15/how-to-extend-teracy-dev-to-work-with-kubernetes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png"/><Relationship Id="rId7" Type="http://schemas.openxmlformats.org/officeDocument/2006/relationships/hyperlink" Target="https://pixabay.com/ko/%EC%83%81%EC%9E%90-%EA%B3%A8-%ED%8C%90%EC%A7%80-%ED%8C%90%EC%A7%80-%EC%97%B4%EB%A6%B0-295029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4.png"/><Relationship Id="rId4" Type="http://schemas.openxmlformats.org/officeDocument/2006/relationships/hyperlink" Target="https://binfalse.de/2016/11/25/mail-support-for-docker-s-php-fpm/" TargetMode="External"/><Relationship Id="rId9" Type="http://schemas.openxmlformats.org/officeDocument/2006/relationships/hyperlink" Target="https://blog.teracy.com/2017/06/15/how-to-extend-teracy-dev-to-work-with-kubernetes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hyperlink" Target="https://blog.teracy.com/2017/06/15/how-to-extend-teracy-dev-to-work-with-kubernetes/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hyperlink" Target="https://binfalse.de/2016/11/25/mail-support-for-docker-s-php-fpm/" TargetMode="External"/><Relationship Id="rId9" Type="http://schemas.openxmlformats.org/officeDocument/2006/relationships/hyperlink" Target="https://pixabay.com/ko/%EC%83%81%EC%9E%90-%EA%B3%A8-%ED%8C%90%EC%A7%80-%ED%8C%90%EC%A7%80-%EC%97%B4%EB%A6%B0-295029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microsoft.com/office/2007/relationships/hdphoto" Target="../media/hdphoto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4.png"/><Relationship Id="rId4" Type="http://schemas.openxmlformats.org/officeDocument/2006/relationships/hyperlink" Target="https://binfalse.de/2016/11/25/mail-support-for-docker-s-php-fpm/" TargetMode="External"/><Relationship Id="rId9" Type="http://schemas.openxmlformats.org/officeDocument/2006/relationships/hyperlink" Target="https://pixabay.com/ko/%EC%83%81%EC%9E%90-%EA%B3%A8-%ED%8C%90%EC%A7%80-%ED%8C%90%EC%A7%80-%EC%97%B4%EB%A6%B0-295029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nas.tech/blog/2015/12/15/logging-for-rails-apps-in-docker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pixabay.com/ko/%EC%83%81%EC%9E%90-%EA%B3%A8-%ED%8C%90%EC%A7%80-%ED%8C%90%EC%A7%80-%EC%97%B4%EB%A6%B0-295029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4.png"/><Relationship Id="rId4" Type="http://schemas.openxmlformats.org/officeDocument/2006/relationships/hyperlink" Target="https://binfalse.de/2016/11/25/mail-support-for-docker-s-php-fp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pngimg.com/png/69079-google-container-kubernetes-platform-lxc-logo-docker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fr.wikibooks.org/wiki/Docker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212160/rodentiaiconsapplicationxdjvu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hyperlink" Target="https://cutecoder.org/programming/how-implement-viper-clean-architecture-io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ko/%ED%99%94%EB%AC%BC-%EC%84%A0%EB%B0%95-%EC%BB%A8%ED%85%8C%EC%9D%B4%EB%84%88-%EC%83%81%EC%97%85-%EB%B0%94%EB%8B%A4-%EA%B5%AD%EC%A0%9C-%EC%88%98%EC%86%A1-%EB%AC%B4%EC%97%AD-449784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8.jpg"/><Relationship Id="rId10" Type="http://schemas.openxmlformats.org/officeDocument/2006/relationships/hyperlink" Target="https://openclipart.org/detail/28286/icontool" TargetMode="External"/><Relationship Id="rId4" Type="http://schemas.openxmlformats.org/officeDocument/2006/relationships/hyperlink" Target="https://manas.tech/blog/2015/12/15/logging-for-rails-apps-in-docker/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28286/icontool" TargetMode="External"/><Relationship Id="rId13" Type="http://schemas.openxmlformats.org/officeDocument/2006/relationships/image" Target="../media/image13.png"/><Relationship Id="rId18" Type="http://schemas.openxmlformats.org/officeDocument/2006/relationships/hyperlink" Target="https://pixabay.com/en/windows-logo-microsoft-310290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hyperlink" Target="https://openclipart.org/detail/190845/mac-style%20computer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pngimg.com/download/1967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clipart.org/detail/212160/rodentiaiconsapplicationxdjvu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hyperlink" Target="https://cutecoder.org/programming/how-implement-viper-clean-architecture-ios/" TargetMode="External"/><Relationship Id="rId4" Type="http://schemas.openxmlformats.org/officeDocument/2006/relationships/hyperlink" Target="https://manas.tech/blog/2015/12/15/logging-for-rails-apps-in-docker/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s://www.pngall.com/linux-png/download/52323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fr/vectors/l-homme-pictogramme-toilette-310276/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hyperlink" Target="https://pixabay.com/en/windows-logo-microsoft-31029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ko/%EC%BB%B4%ED%93%A8%ED%84%B0-%EC%84%9C%EB%B2%84-pc%EB%A5%BC-%ED%95%98%EB%93%9C%EC%9B%A8%EC%96%B4-%EC%A0%80%EC%9E%A5-159608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hyperlink" Target="https://www.pngall.com/linux-png/download/52323" TargetMode="External"/><Relationship Id="rId4" Type="http://schemas.openxmlformats.org/officeDocument/2006/relationships/hyperlink" Target="https://pixabay.com/illustrations/screen-monitor-computer-internet-2154629/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pixabay.com/ko/%EC%A4%91%EB%8B%A8-%EC%82%AD%EC%A0%9C-%EC%97%86%EC%9D%8C-%EC%B7%A8%EC%86%8C-%EC%9E%A0%EA%B8%88-%EC%B0%A8%EB%8B%A8-%EA%B8%88%EC%A7%80-%EA%B1%B0%EB%B6%80-%EC%95%84%EC%9D%B4%EC%BD%98-146096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nas.tech/blog/2015/12/15/logging-for-rails-apps-in-docker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fr/vectors/l-homme-pictogramme-toilette-310276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hyperlink" Target="https://pixabay.com/en/windows-logo-microsoft-31029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ko/%EC%BB%B4%ED%93%A8%ED%84%B0-%EC%84%9C%EB%B2%84-pc%EB%A5%BC-%ED%95%98%EB%93%9C%EC%9B%A8%EC%96%B4-%EC%A0%80%EC%9E%A5-159608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hyperlink" Target="https://www.pngall.com/linux-png/download/52323" TargetMode="External"/><Relationship Id="rId4" Type="http://schemas.openxmlformats.org/officeDocument/2006/relationships/hyperlink" Target="https://pixabay.com/illustrations/screen-monitor-computer-internet-2154629/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manas.tech/blog/2015/12/15/logging-for-rails-apps-in-dock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1315890" y="2728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송가현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397875" y="1285799"/>
            <a:ext cx="311816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7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</a:t>
            </a:r>
            <a:endParaRPr lang="ko-KR" altLang="ko-KR" sz="37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82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B0C462B-FD2A-465C-BEB9-D82A6163A3A9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0F885-C457-42DC-A547-916DAECCDB7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7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7DF98DF-6F38-D9E4-7087-318D459DF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35716" y="3271931"/>
            <a:ext cx="2465084" cy="2465084"/>
          </a:xfrm>
          <a:prstGeom prst="rect">
            <a:avLst/>
          </a:prstGeom>
        </p:spPr>
      </p:pic>
      <p:pic>
        <p:nvPicPr>
          <p:cNvPr id="14" name="그림 13" descr="디자인이(가) 표시된 사진&#10;&#10;자동 생성된 설명">
            <a:extLst>
              <a:ext uri="{FF2B5EF4-FFF2-40B4-BE49-F238E27FC236}">
                <a16:creationId xmlns:a16="http://schemas.microsoft.com/office/drawing/2014/main" id="{F5F40EDD-68CF-747F-A9D8-483ACA331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86924" y="1173572"/>
            <a:ext cx="2519684" cy="2368371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9E95643-149B-B66B-2EBF-39BB97B72156}"/>
              </a:ext>
            </a:extLst>
          </p:cNvPr>
          <p:cNvCxnSpPr>
            <a:cxnSpLocks/>
          </p:cNvCxnSpPr>
          <p:nvPr/>
        </p:nvCxnSpPr>
        <p:spPr>
          <a:xfrm flipV="1">
            <a:off x="6274018" y="2584174"/>
            <a:ext cx="1425494" cy="13947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BBAAE3F7-8571-0F61-6816-4A352C20C0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37594" y="3692419"/>
            <a:ext cx="856856" cy="17137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E90B84-434E-260F-3F49-F6C707B755D7}"/>
              </a:ext>
            </a:extLst>
          </p:cNvPr>
          <p:cNvSpPr txBox="1"/>
          <p:nvPr/>
        </p:nvSpPr>
        <p:spPr>
          <a:xfrm>
            <a:off x="2823777" y="3065152"/>
            <a:ext cx="3595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2.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파일 생성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구현 환경 설정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18" name="그림 17" descr="클립아트, 펭귄, 새, 만화 영화이(가) 표시된 사진&#10;&#10;자동 생성된 설명">
            <a:extLst>
              <a:ext uri="{FF2B5EF4-FFF2-40B4-BE49-F238E27FC236}">
                <a16:creationId xmlns:a16="http://schemas.microsoft.com/office/drawing/2014/main" id="{C7C9F97B-3357-93F8-EE47-99B6E9303C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8876" y="2433963"/>
            <a:ext cx="953660" cy="953660"/>
          </a:xfrm>
          <a:prstGeom prst="rect">
            <a:avLst/>
          </a:prstGeom>
        </p:spPr>
      </p:pic>
      <p:pic>
        <p:nvPicPr>
          <p:cNvPr id="19" name="그림 18" descr="다채로움이(가) 표시된 사진&#10;&#10;자동 생성된 설명">
            <a:extLst>
              <a:ext uri="{FF2B5EF4-FFF2-40B4-BE49-F238E27FC236}">
                <a16:creationId xmlns:a16="http://schemas.microsoft.com/office/drawing/2014/main" id="{B1052255-A0F1-1FDB-B052-647772D3A5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446774" y="3907826"/>
            <a:ext cx="1316187" cy="7814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B19D33-E4FF-42E3-7D1E-702A3DDC2148}"/>
              </a:ext>
            </a:extLst>
          </p:cNvPr>
          <p:cNvSpPr txBox="1"/>
          <p:nvPr/>
        </p:nvSpPr>
        <p:spPr>
          <a:xfrm>
            <a:off x="8752620" y="5737015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Environment Disparity</a:t>
            </a:r>
          </a:p>
        </p:txBody>
      </p:sp>
      <p:pic>
        <p:nvPicPr>
          <p:cNvPr id="21" name="그림 20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14E965F3-18EE-0F03-8684-50CC4FDCFD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574260" y="5003770"/>
            <a:ext cx="1399516" cy="804722"/>
          </a:xfrm>
          <a:prstGeom prst="rect">
            <a:avLst/>
          </a:prstGeom>
        </p:spPr>
      </p:pic>
      <p:pic>
        <p:nvPicPr>
          <p:cNvPr id="22" name="그림 21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508964DB-45F6-9DB9-12EE-32C09FBDA0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802536" y="719264"/>
            <a:ext cx="1399516" cy="804722"/>
          </a:xfrm>
          <a:prstGeom prst="rect">
            <a:avLst/>
          </a:prstGeom>
        </p:spPr>
      </p:pic>
      <p:pic>
        <p:nvPicPr>
          <p:cNvPr id="28" name="그림 27" descr="텍스트, 로고, 상징, 클립아트이(가) 표시된 사진&#10;&#10;자동 생성된 설명">
            <a:extLst>
              <a:ext uri="{FF2B5EF4-FFF2-40B4-BE49-F238E27FC236}">
                <a16:creationId xmlns:a16="http://schemas.microsoft.com/office/drawing/2014/main" id="{39EE3731-BDE1-1770-90B8-B8E5E2FEE8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40" y="5023337"/>
            <a:ext cx="753499" cy="882955"/>
          </a:xfrm>
          <a:prstGeom prst="rect">
            <a:avLst/>
          </a:prstGeom>
        </p:spPr>
      </p:pic>
      <p:pic>
        <p:nvPicPr>
          <p:cNvPr id="29" name="그림 28" descr="텍스트, 로고, 상징, 클립아트이(가) 표시된 사진&#10;&#10;자동 생성된 설명">
            <a:extLst>
              <a:ext uri="{FF2B5EF4-FFF2-40B4-BE49-F238E27FC236}">
                <a16:creationId xmlns:a16="http://schemas.microsoft.com/office/drawing/2014/main" id="{49794E98-3B87-7FF7-3C1F-EFC69C8318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160" y="671575"/>
            <a:ext cx="753499" cy="8829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8BA7B3-D6BC-4782-29C8-B16FB130D0A7}"/>
              </a:ext>
            </a:extLst>
          </p:cNvPr>
          <p:cNvSpPr txBox="1"/>
          <p:nvPr/>
        </p:nvSpPr>
        <p:spPr>
          <a:xfrm>
            <a:off x="2454899" y="1050751"/>
            <a:ext cx="16061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사용과정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3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B0C462B-FD2A-465C-BEB9-D82A6163A3A9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0F885-C457-42DC-A547-916DAECCDB7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6" y="4467149"/>
              <a:ext cx="12987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ko-KR" altLang="ko-KR" sz="11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그림 28" descr="텍스트, 로고, 상징, 클립아트이(가) 표시된 사진&#10;&#10;자동 생성된 설명">
            <a:extLst>
              <a:ext uri="{FF2B5EF4-FFF2-40B4-BE49-F238E27FC236}">
                <a16:creationId xmlns:a16="http://schemas.microsoft.com/office/drawing/2014/main" id="{49794E98-3B87-7FF7-3C1F-EFC69C831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04" y="1793189"/>
            <a:ext cx="3494185" cy="4094508"/>
          </a:xfrm>
          <a:prstGeom prst="rect">
            <a:avLst/>
          </a:prstGeom>
        </p:spPr>
      </p:pic>
      <p:pic>
        <p:nvPicPr>
          <p:cNvPr id="23" name="그림 22" descr="클립아트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60524156-F35C-A410-7640-CA4105A61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41396" y="464215"/>
            <a:ext cx="1841404" cy="1841404"/>
          </a:xfrm>
          <a:prstGeom prst="rect">
            <a:avLst/>
          </a:prstGeom>
        </p:spPr>
      </p:pic>
      <p:pic>
        <p:nvPicPr>
          <p:cNvPr id="32" name="그림 31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2D69DAC4-BA10-F38F-1F21-42B5D8DE8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886765" y="1557539"/>
            <a:ext cx="2674346" cy="1198107"/>
          </a:xfrm>
          <a:prstGeom prst="rect">
            <a:avLst/>
          </a:prstGeom>
        </p:spPr>
      </p:pic>
      <p:pic>
        <p:nvPicPr>
          <p:cNvPr id="36" name="그림 35" descr="텍스트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775E0824-15CC-AD2D-4C9C-6CC2C5D7FB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46282" y="1847182"/>
            <a:ext cx="2692400" cy="1346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6D995C2-D2BE-E9F4-0DA8-65587CF27784}"/>
              </a:ext>
            </a:extLst>
          </p:cNvPr>
          <p:cNvSpPr txBox="1"/>
          <p:nvPr/>
        </p:nvSpPr>
        <p:spPr>
          <a:xfrm>
            <a:off x="2454899" y="1050751"/>
            <a:ext cx="16061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사용과정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21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7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0">
            <a:extLst>
              <a:ext uri="{FF2B5EF4-FFF2-40B4-BE49-F238E27FC236}">
                <a16:creationId xmlns:a16="http://schemas.microsoft.com/office/drawing/2014/main" id="{D9CF93F6-D31C-ACE2-E0EB-E4C4EF2A02E7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9082-069C-ED08-C178-5CCE2F2DBFF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809DC6FA-7FA8-2227-8099-31BE09267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35716" y="3271931"/>
            <a:ext cx="2465084" cy="2465084"/>
          </a:xfrm>
          <a:prstGeom prst="rect">
            <a:avLst/>
          </a:prstGeom>
        </p:spPr>
      </p:pic>
      <p:pic>
        <p:nvPicPr>
          <p:cNvPr id="16" name="그림 15" descr="디자인이(가) 표시된 사진&#10;&#10;자동 생성된 설명">
            <a:extLst>
              <a:ext uri="{FF2B5EF4-FFF2-40B4-BE49-F238E27FC236}">
                <a16:creationId xmlns:a16="http://schemas.microsoft.com/office/drawing/2014/main" id="{96196528-A28E-4101-B12A-E5E6D950F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86924" y="1173572"/>
            <a:ext cx="2519684" cy="236837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5369748-DF33-2076-4A2C-434280D68621}"/>
              </a:ext>
            </a:extLst>
          </p:cNvPr>
          <p:cNvCxnSpPr>
            <a:cxnSpLocks/>
          </p:cNvCxnSpPr>
          <p:nvPr/>
        </p:nvCxnSpPr>
        <p:spPr>
          <a:xfrm flipV="1">
            <a:off x="6274018" y="2584174"/>
            <a:ext cx="1425494" cy="13947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3D78ABBD-2781-3E89-7D16-8383AB14B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37594" y="3692419"/>
            <a:ext cx="856856" cy="17137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C538A8-8BED-C7D0-465F-2CDDA33AF16C}"/>
              </a:ext>
            </a:extLst>
          </p:cNvPr>
          <p:cNvSpPr txBox="1"/>
          <p:nvPr/>
        </p:nvSpPr>
        <p:spPr>
          <a:xfrm>
            <a:off x="2217638" y="3289235"/>
            <a:ext cx="4458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3.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파일을 서버와 컴퓨터 모두에게 준다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" name="그림 19" descr="클립아트, 펭귄, 새, 만화 영화이(가) 표시된 사진&#10;&#10;자동 생성된 설명">
            <a:extLst>
              <a:ext uri="{FF2B5EF4-FFF2-40B4-BE49-F238E27FC236}">
                <a16:creationId xmlns:a16="http://schemas.microsoft.com/office/drawing/2014/main" id="{AF6C4E39-AB61-2BFA-8A15-11249363CE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8876" y="2433963"/>
            <a:ext cx="953660" cy="953660"/>
          </a:xfrm>
          <a:prstGeom prst="rect">
            <a:avLst/>
          </a:prstGeom>
        </p:spPr>
      </p:pic>
      <p:pic>
        <p:nvPicPr>
          <p:cNvPr id="21" name="그림 20" descr="다채로움이(가) 표시된 사진&#10;&#10;자동 생성된 설명">
            <a:extLst>
              <a:ext uri="{FF2B5EF4-FFF2-40B4-BE49-F238E27FC236}">
                <a16:creationId xmlns:a16="http://schemas.microsoft.com/office/drawing/2014/main" id="{965AD8DA-19D4-0DB1-BB2D-175627B1EE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446774" y="3907826"/>
            <a:ext cx="1316187" cy="7814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F69DCF-20A2-439E-8794-2EE20C6062D3}"/>
              </a:ext>
            </a:extLst>
          </p:cNvPr>
          <p:cNvSpPr txBox="1"/>
          <p:nvPr/>
        </p:nvSpPr>
        <p:spPr>
          <a:xfrm>
            <a:off x="8752620" y="5737015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Environment Disparity</a:t>
            </a:r>
          </a:p>
        </p:txBody>
      </p:sp>
      <p:pic>
        <p:nvPicPr>
          <p:cNvPr id="24" name="그림 23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FE87C9E5-1123-0207-C2A9-EC164E4F24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574260" y="5003770"/>
            <a:ext cx="1399516" cy="804722"/>
          </a:xfrm>
          <a:prstGeom prst="rect">
            <a:avLst/>
          </a:prstGeom>
        </p:spPr>
      </p:pic>
      <p:pic>
        <p:nvPicPr>
          <p:cNvPr id="25" name="그림 24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2625CDE7-6711-8294-E583-4FC6F49696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802536" y="719264"/>
            <a:ext cx="1399516" cy="804722"/>
          </a:xfrm>
          <a:prstGeom prst="rect">
            <a:avLst/>
          </a:prstGeom>
        </p:spPr>
      </p:pic>
      <p:pic>
        <p:nvPicPr>
          <p:cNvPr id="26" name="그림 25" descr="텍스트, 로고, 상징, 클립아트이(가) 표시된 사진&#10;&#10;자동 생성된 설명">
            <a:extLst>
              <a:ext uri="{FF2B5EF4-FFF2-40B4-BE49-F238E27FC236}">
                <a16:creationId xmlns:a16="http://schemas.microsoft.com/office/drawing/2014/main" id="{D1FECB41-0763-68EB-E180-C9F5C3E03A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40" y="5023337"/>
            <a:ext cx="753499" cy="882955"/>
          </a:xfrm>
          <a:prstGeom prst="rect">
            <a:avLst/>
          </a:prstGeom>
        </p:spPr>
      </p:pic>
      <p:pic>
        <p:nvPicPr>
          <p:cNvPr id="27" name="그림 26" descr="텍스트, 로고, 상징, 클립아트이(가) 표시된 사진&#10;&#10;자동 생성된 설명">
            <a:extLst>
              <a:ext uri="{FF2B5EF4-FFF2-40B4-BE49-F238E27FC236}">
                <a16:creationId xmlns:a16="http://schemas.microsoft.com/office/drawing/2014/main" id="{44F83193-E1C1-9806-805C-D2A1B683D8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160" y="671575"/>
            <a:ext cx="753499" cy="882955"/>
          </a:xfrm>
          <a:prstGeom prst="rect">
            <a:avLst/>
          </a:prstGeom>
        </p:spPr>
      </p:pic>
      <p:pic>
        <p:nvPicPr>
          <p:cNvPr id="28" name="그림 27" descr="클립아트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5121E295-313F-310F-B5C3-E8A10F85A3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220267" y="4882843"/>
            <a:ext cx="584944" cy="584944"/>
          </a:xfrm>
          <a:prstGeom prst="rect">
            <a:avLst/>
          </a:prstGeom>
        </p:spPr>
      </p:pic>
      <p:pic>
        <p:nvPicPr>
          <p:cNvPr id="30" name="그림 29" descr="클립아트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64473BCB-1C94-C29A-CA2A-4855245147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0418604" y="468431"/>
            <a:ext cx="585293" cy="5852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7D5E47-2CB1-0162-CB46-3470793CB8A3}"/>
              </a:ext>
            </a:extLst>
          </p:cNvPr>
          <p:cNvSpPr txBox="1"/>
          <p:nvPr/>
        </p:nvSpPr>
        <p:spPr>
          <a:xfrm>
            <a:off x="2454899" y="1050751"/>
            <a:ext cx="16061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사용과정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95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7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0">
            <a:extLst>
              <a:ext uri="{FF2B5EF4-FFF2-40B4-BE49-F238E27FC236}">
                <a16:creationId xmlns:a16="http://schemas.microsoft.com/office/drawing/2014/main" id="{D9CF93F6-D31C-ACE2-E0EB-E4C4EF2A02E7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9082-069C-ED08-C178-5CCE2F2DBFF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809DC6FA-7FA8-2227-8099-31BE09267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35716" y="3271931"/>
            <a:ext cx="2465084" cy="2465084"/>
          </a:xfrm>
          <a:prstGeom prst="rect">
            <a:avLst/>
          </a:prstGeom>
        </p:spPr>
      </p:pic>
      <p:pic>
        <p:nvPicPr>
          <p:cNvPr id="16" name="그림 15" descr="디자인이(가) 표시된 사진&#10;&#10;자동 생성된 설명">
            <a:extLst>
              <a:ext uri="{FF2B5EF4-FFF2-40B4-BE49-F238E27FC236}">
                <a16:creationId xmlns:a16="http://schemas.microsoft.com/office/drawing/2014/main" id="{96196528-A28E-4101-B12A-E5E6D950F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86924" y="1173572"/>
            <a:ext cx="2519684" cy="236837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5369748-DF33-2076-4A2C-434280D68621}"/>
              </a:ext>
            </a:extLst>
          </p:cNvPr>
          <p:cNvCxnSpPr>
            <a:cxnSpLocks/>
          </p:cNvCxnSpPr>
          <p:nvPr/>
        </p:nvCxnSpPr>
        <p:spPr>
          <a:xfrm flipV="1">
            <a:off x="6274018" y="2584174"/>
            <a:ext cx="1425494" cy="13947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3D78ABBD-2781-3E89-7D16-8383AB14B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37594" y="3692419"/>
            <a:ext cx="856856" cy="17137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C538A8-8BED-C7D0-465F-2CDDA33AF16C}"/>
              </a:ext>
            </a:extLst>
          </p:cNvPr>
          <p:cNvSpPr txBox="1"/>
          <p:nvPr/>
        </p:nvSpPr>
        <p:spPr>
          <a:xfrm>
            <a:off x="2217638" y="3289235"/>
            <a:ext cx="3424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4.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가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DockerFile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을 읽는다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" name="그림 19" descr="클립아트, 펭귄, 새, 만화 영화이(가) 표시된 사진&#10;&#10;자동 생성된 설명">
            <a:extLst>
              <a:ext uri="{FF2B5EF4-FFF2-40B4-BE49-F238E27FC236}">
                <a16:creationId xmlns:a16="http://schemas.microsoft.com/office/drawing/2014/main" id="{AF6C4E39-AB61-2BFA-8A15-11249363CE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8876" y="2433963"/>
            <a:ext cx="953660" cy="953660"/>
          </a:xfrm>
          <a:prstGeom prst="rect">
            <a:avLst/>
          </a:prstGeom>
        </p:spPr>
      </p:pic>
      <p:pic>
        <p:nvPicPr>
          <p:cNvPr id="21" name="그림 20" descr="다채로움이(가) 표시된 사진&#10;&#10;자동 생성된 설명">
            <a:extLst>
              <a:ext uri="{FF2B5EF4-FFF2-40B4-BE49-F238E27FC236}">
                <a16:creationId xmlns:a16="http://schemas.microsoft.com/office/drawing/2014/main" id="{965AD8DA-19D4-0DB1-BB2D-175627B1EE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446774" y="3907826"/>
            <a:ext cx="1316187" cy="7814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F69DCF-20A2-439E-8794-2EE20C6062D3}"/>
              </a:ext>
            </a:extLst>
          </p:cNvPr>
          <p:cNvSpPr txBox="1"/>
          <p:nvPr/>
        </p:nvSpPr>
        <p:spPr>
          <a:xfrm>
            <a:off x="8752620" y="5737015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Environment Disparity</a:t>
            </a:r>
          </a:p>
        </p:txBody>
      </p:sp>
      <p:pic>
        <p:nvPicPr>
          <p:cNvPr id="24" name="그림 23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FE87C9E5-1123-0207-C2A9-EC164E4F24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574260" y="5003770"/>
            <a:ext cx="1399516" cy="804722"/>
          </a:xfrm>
          <a:prstGeom prst="rect">
            <a:avLst/>
          </a:prstGeom>
        </p:spPr>
      </p:pic>
      <p:pic>
        <p:nvPicPr>
          <p:cNvPr id="25" name="그림 24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2625CDE7-6711-8294-E583-4FC6F49696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802536" y="719264"/>
            <a:ext cx="1399516" cy="804722"/>
          </a:xfrm>
          <a:prstGeom prst="rect">
            <a:avLst/>
          </a:prstGeom>
        </p:spPr>
      </p:pic>
      <p:pic>
        <p:nvPicPr>
          <p:cNvPr id="26" name="그림 25" descr="텍스트, 로고, 상징, 클립아트이(가) 표시된 사진&#10;&#10;자동 생성된 설명">
            <a:extLst>
              <a:ext uri="{FF2B5EF4-FFF2-40B4-BE49-F238E27FC236}">
                <a16:creationId xmlns:a16="http://schemas.microsoft.com/office/drawing/2014/main" id="{D1FECB41-0763-68EB-E180-C9F5C3E03A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13" y="5003770"/>
            <a:ext cx="753499" cy="882955"/>
          </a:xfrm>
          <a:prstGeom prst="rect">
            <a:avLst/>
          </a:prstGeom>
        </p:spPr>
      </p:pic>
      <p:pic>
        <p:nvPicPr>
          <p:cNvPr id="27" name="그림 26" descr="텍스트, 로고, 상징, 클립아트이(가) 표시된 사진&#10;&#10;자동 생성된 설명">
            <a:extLst>
              <a:ext uri="{FF2B5EF4-FFF2-40B4-BE49-F238E27FC236}">
                <a16:creationId xmlns:a16="http://schemas.microsoft.com/office/drawing/2014/main" id="{44F83193-E1C1-9806-805C-D2A1B683D8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321" y="683757"/>
            <a:ext cx="753499" cy="882955"/>
          </a:xfrm>
          <a:prstGeom prst="rect">
            <a:avLst/>
          </a:prstGeom>
        </p:spPr>
      </p:pic>
      <p:pic>
        <p:nvPicPr>
          <p:cNvPr id="28" name="그림 27" descr="클립아트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5121E295-313F-310F-B5C3-E8A10F85A3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438232" y="4766083"/>
            <a:ext cx="584944" cy="584944"/>
          </a:xfrm>
          <a:prstGeom prst="rect">
            <a:avLst/>
          </a:prstGeom>
        </p:spPr>
      </p:pic>
      <p:pic>
        <p:nvPicPr>
          <p:cNvPr id="30" name="그림 29" descr="클립아트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64473BCB-1C94-C29A-CA2A-4855245147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0604135" y="378928"/>
            <a:ext cx="585293" cy="585293"/>
          </a:xfrm>
          <a:prstGeom prst="rect">
            <a:avLst/>
          </a:prstGeom>
        </p:spPr>
      </p:pic>
      <p:sp>
        <p:nvSpPr>
          <p:cNvPr id="23" name="오각형[P] 22">
            <a:extLst>
              <a:ext uri="{FF2B5EF4-FFF2-40B4-BE49-F238E27FC236}">
                <a16:creationId xmlns:a16="http://schemas.microsoft.com/office/drawing/2014/main" id="{93E6F1FB-79A7-2C9C-D114-C48DC4EFA349}"/>
              </a:ext>
            </a:extLst>
          </p:cNvPr>
          <p:cNvSpPr/>
          <p:nvPr/>
        </p:nvSpPr>
        <p:spPr>
          <a:xfrm>
            <a:off x="6665843" y="5351027"/>
            <a:ext cx="280170" cy="9422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오각형[P] 28">
            <a:extLst>
              <a:ext uri="{FF2B5EF4-FFF2-40B4-BE49-F238E27FC236}">
                <a16:creationId xmlns:a16="http://schemas.microsoft.com/office/drawing/2014/main" id="{40B813C0-2C65-542A-48AE-45C7D0BB56A7}"/>
              </a:ext>
            </a:extLst>
          </p:cNvPr>
          <p:cNvSpPr/>
          <p:nvPr/>
        </p:nvSpPr>
        <p:spPr>
          <a:xfrm>
            <a:off x="9883075" y="1050751"/>
            <a:ext cx="280170" cy="9422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9E8249-B0FB-5F92-8850-E92EB7BE347E}"/>
              </a:ext>
            </a:extLst>
          </p:cNvPr>
          <p:cNvSpPr txBox="1"/>
          <p:nvPr/>
        </p:nvSpPr>
        <p:spPr>
          <a:xfrm>
            <a:off x="2454899" y="1050751"/>
            <a:ext cx="16061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사용과정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7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0">
            <a:extLst>
              <a:ext uri="{FF2B5EF4-FFF2-40B4-BE49-F238E27FC236}">
                <a16:creationId xmlns:a16="http://schemas.microsoft.com/office/drawing/2014/main" id="{D9CF93F6-D31C-ACE2-E0EB-E4C4EF2A02E7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9082-069C-ED08-C178-5CCE2F2DBFF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C538A8-8BED-C7D0-465F-2CDDA33AF16C}"/>
              </a:ext>
            </a:extLst>
          </p:cNvPr>
          <p:cNvSpPr txBox="1"/>
          <p:nvPr/>
        </p:nvSpPr>
        <p:spPr>
          <a:xfrm>
            <a:off x="2402320" y="1557539"/>
            <a:ext cx="6607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4.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가 설정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환경과 같은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컨테이너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(ex.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우분투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컴퓨터에 생성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+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서버에 필요한 것들도 다운로드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</a:p>
        </p:txBody>
      </p:sp>
      <p:pic>
        <p:nvPicPr>
          <p:cNvPr id="33" name="그림 3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706DA431-787C-34B9-7863-EC7BCA1AD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87067" y="2464501"/>
            <a:ext cx="5358296" cy="3415914"/>
          </a:xfrm>
          <a:prstGeom prst="rect">
            <a:avLst/>
          </a:prstGeom>
        </p:spPr>
      </p:pic>
      <p:pic>
        <p:nvPicPr>
          <p:cNvPr id="35" name="그림 34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1A8E7903-A734-0297-5FA3-A1B975187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08469" y="3761361"/>
            <a:ext cx="1030502" cy="461665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EFDDF84-A582-D7F6-7F5B-40EE8D3E29C4}"/>
              </a:ext>
            </a:extLst>
          </p:cNvPr>
          <p:cNvCxnSpPr>
            <a:cxnSpLocks/>
            <a:stCxn id="33" idx="1"/>
          </p:cNvCxnSpPr>
          <p:nvPr/>
        </p:nvCxnSpPr>
        <p:spPr>
          <a:xfrm flipV="1">
            <a:off x="4287067" y="4117442"/>
            <a:ext cx="674858" cy="5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2F01486-EBB6-C847-2114-1EA38C27EDA4}"/>
              </a:ext>
            </a:extLst>
          </p:cNvPr>
          <p:cNvCxnSpPr>
            <a:cxnSpLocks/>
          </p:cNvCxnSpPr>
          <p:nvPr/>
        </p:nvCxnSpPr>
        <p:spPr>
          <a:xfrm flipV="1">
            <a:off x="5031411" y="3401492"/>
            <a:ext cx="674858" cy="5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9E29479-1F23-5716-C540-C6D55B37DBA8}"/>
              </a:ext>
            </a:extLst>
          </p:cNvPr>
          <p:cNvSpPr txBox="1"/>
          <p:nvPr/>
        </p:nvSpPr>
        <p:spPr>
          <a:xfrm>
            <a:off x="2454899" y="1050751"/>
            <a:ext cx="16061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사용과정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71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7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0">
            <a:extLst>
              <a:ext uri="{FF2B5EF4-FFF2-40B4-BE49-F238E27FC236}">
                <a16:creationId xmlns:a16="http://schemas.microsoft.com/office/drawing/2014/main" id="{D9CF93F6-D31C-ACE2-E0EB-E4C4EF2A02E7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9082-069C-ED08-C178-5CCE2F2DBFF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C538A8-8BED-C7D0-465F-2CDDA33AF16C}"/>
              </a:ext>
            </a:extLst>
          </p:cNvPr>
          <p:cNvSpPr txBox="1"/>
          <p:nvPr/>
        </p:nvSpPr>
        <p:spPr>
          <a:xfrm>
            <a:off x="2402320" y="1557539"/>
            <a:ext cx="231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독립적인 컨테이너들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3" name="그림 3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706DA431-787C-34B9-7863-EC7BCA1AD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87067" y="2464501"/>
            <a:ext cx="5358296" cy="3415914"/>
          </a:xfrm>
          <a:prstGeom prst="rect">
            <a:avLst/>
          </a:prstGeom>
        </p:spPr>
      </p:pic>
      <p:pic>
        <p:nvPicPr>
          <p:cNvPr id="20" name="그림 19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1E502FA8-FF72-7E55-FD7E-9BE54E2C9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76183" y="1893619"/>
            <a:ext cx="831574" cy="831574"/>
          </a:xfrm>
          <a:prstGeom prst="rect">
            <a:avLst/>
          </a:prstGeom>
        </p:spPr>
      </p:pic>
      <p:pic>
        <p:nvPicPr>
          <p:cNvPr id="23" name="그림 22" descr="예술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C2253B14-6DAC-784C-B00C-767AB72C5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87067" y="3232769"/>
            <a:ext cx="884673" cy="884673"/>
          </a:xfrm>
          <a:prstGeom prst="rect">
            <a:avLst/>
          </a:prstGeom>
        </p:spPr>
      </p:pic>
      <p:pic>
        <p:nvPicPr>
          <p:cNvPr id="26" name="그림 25" descr="클립아트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EF3C74BF-28DC-D6D0-F4F1-A2676A620E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4981" y="2464501"/>
            <a:ext cx="1024835" cy="1024835"/>
          </a:xfrm>
          <a:prstGeom prst="rect">
            <a:avLst/>
          </a:prstGeom>
        </p:spPr>
      </p:pic>
      <p:pic>
        <p:nvPicPr>
          <p:cNvPr id="29" name="그림 28" descr="폰트, 로고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6C48989E-0392-0B0C-75FB-CAC2039A9A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2710" t="4971"/>
          <a:stretch/>
        </p:blipFill>
        <p:spPr>
          <a:xfrm>
            <a:off x="7964381" y="2269368"/>
            <a:ext cx="1179444" cy="10521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158531-54E3-DF9A-019B-EC752BB1CBFF}"/>
              </a:ext>
            </a:extLst>
          </p:cNvPr>
          <p:cNvSpPr txBox="1"/>
          <p:nvPr/>
        </p:nvSpPr>
        <p:spPr>
          <a:xfrm>
            <a:off x="2454899" y="1050751"/>
            <a:ext cx="16061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사용과정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98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7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0">
            <a:extLst>
              <a:ext uri="{FF2B5EF4-FFF2-40B4-BE49-F238E27FC236}">
                <a16:creationId xmlns:a16="http://schemas.microsoft.com/office/drawing/2014/main" id="{D9CF93F6-D31C-ACE2-E0EB-E4C4EF2A02E7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9082-069C-ED08-C178-5CCE2F2DBFF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C538A8-8BED-C7D0-465F-2CDDA33AF16C}"/>
              </a:ext>
            </a:extLst>
          </p:cNvPr>
          <p:cNvSpPr txBox="1"/>
          <p:nvPr/>
        </p:nvSpPr>
        <p:spPr>
          <a:xfrm>
            <a:off x="2402320" y="1557539"/>
            <a:ext cx="3935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JAVA application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이 인기가 많아지면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,</a:t>
            </a:r>
          </a:p>
        </p:txBody>
      </p:sp>
      <p:pic>
        <p:nvPicPr>
          <p:cNvPr id="33" name="그림 3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706DA431-787C-34B9-7863-EC7BCA1AD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87067" y="2464501"/>
            <a:ext cx="5358296" cy="3415914"/>
          </a:xfrm>
          <a:prstGeom prst="rect">
            <a:avLst/>
          </a:prstGeom>
        </p:spPr>
      </p:pic>
      <p:pic>
        <p:nvPicPr>
          <p:cNvPr id="23" name="그림 22" descr="예술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C2253B14-6DAC-784C-B00C-767AB72C5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87067" y="3232769"/>
            <a:ext cx="884673" cy="884673"/>
          </a:xfrm>
          <a:prstGeom prst="rect">
            <a:avLst/>
          </a:prstGeom>
        </p:spPr>
      </p:pic>
      <p:pic>
        <p:nvPicPr>
          <p:cNvPr id="15" name="그림 14" descr="예술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BA75241F-F74A-6155-AED9-16E26F18E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62879" y="3349174"/>
            <a:ext cx="884673" cy="884673"/>
          </a:xfrm>
          <a:prstGeom prst="rect">
            <a:avLst/>
          </a:prstGeom>
        </p:spPr>
      </p:pic>
      <p:pic>
        <p:nvPicPr>
          <p:cNvPr id="16" name="그림 15" descr="예술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4B2DDA76-3700-077D-F03D-9A302BD72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47936" y="2464501"/>
            <a:ext cx="884673" cy="884673"/>
          </a:xfrm>
          <a:prstGeom prst="rect">
            <a:avLst/>
          </a:prstGeom>
        </p:spPr>
      </p:pic>
      <p:pic>
        <p:nvPicPr>
          <p:cNvPr id="17" name="그림 16" descr="예술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69CD860B-96C5-D9FC-E736-56B0E49EE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26459" y="1915421"/>
            <a:ext cx="884673" cy="884673"/>
          </a:xfrm>
          <a:prstGeom prst="rect">
            <a:avLst/>
          </a:prstGeom>
        </p:spPr>
      </p:pic>
      <p:pic>
        <p:nvPicPr>
          <p:cNvPr id="18" name="그림 17" descr="예술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CA6B865A-5A8E-2D7C-5B19-2B3BA7F5A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76540" y="2544327"/>
            <a:ext cx="884673" cy="8846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8876C5-5940-96CA-FE81-E01B43946F03}"/>
              </a:ext>
            </a:extLst>
          </p:cNvPr>
          <p:cNvSpPr txBox="1"/>
          <p:nvPr/>
        </p:nvSpPr>
        <p:spPr>
          <a:xfrm>
            <a:off x="2454899" y="1050751"/>
            <a:ext cx="16061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사용과정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503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7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0">
            <a:extLst>
              <a:ext uri="{FF2B5EF4-FFF2-40B4-BE49-F238E27FC236}">
                <a16:creationId xmlns:a16="http://schemas.microsoft.com/office/drawing/2014/main" id="{D9CF93F6-D31C-ACE2-E0EB-E4C4EF2A02E7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9082-069C-ED08-C178-5CCE2F2DBFF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C538A8-8BED-C7D0-465F-2CDDA33AF16C}"/>
              </a:ext>
            </a:extLst>
          </p:cNvPr>
          <p:cNvSpPr txBox="1"/>
          <p:nvPr/>
        </p:nvSpPr>
        <p:spPr>
          <a:xfrm>
            <a:off x="2402320" y="1557539"/>
            <a:ext cx="4084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JAVA application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의 트래픽이 줄어들면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3" name="그림 3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706DA431-787C-34B9-7863-EC7BCA1AD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87067" y="2464501"/>
            <a:ext cx="5358296" cy="3415914"/>
          </a:xfrm>
          <a:prstGeom prst="rect">
            <a:avLst/>
          </a:prstGeom>
        </p:spPr>
      </p:pic>
      <p:pic>
        <p:nvPicPr>
          <p:cNvPr id="23" name="그림 22" descr="예술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C2253B14-6DAC-784C-B00C-767AB72C5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87067" y="3232769"/>
            <a:ext cx="884673" cy="884673"/>
          </a:xfrm>
          <a:prstGeom prst="rect">
            <a:avLst/>
          </a:prstGeom>
        </p:spPr>
      </p:pic>
      <p:pic>
        <p:nvPicPr>
          <p:cNvPr id="15" name="그림 14" descr="예술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BA75241F-F74A-6155-AED9-16E26F18E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62879" y="3349174"/>
            <a:ext cx="884673" cy="884673"/>
          </a:xfrm>
          <a:prstGeom prst="rect">
            <a:avLst/>
          </a:prstGeom>
        </p:spPr>
      </p:pic>
      <p:pic>
        <p:nvPicPr>
          <p:cNvPr id="16" name="그림 15" descr="예술, 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4B2DDA76-3700-077D-F03D-9A302BD72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47936" y="2464501"/>
            <a:ext cx="884673" cy="884673"/>
          </a:xfrm>
          <a:prstGeom prst="rect">
            <a:avLst/>
          </a:prstGeom>
        </p:spPr>
      </p:pic>
      <p:pic>
        <p:nvPicPr>
          <p:cNvPr id="21" name="그림 20" descr="클립아트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587A95E0-0CB9-DCFE-9004-62F59B28A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418979" y="2578372"/>
            <a:ext cx="998330" cy="998330"/>
          </a:xfrm>
          <a:prstGeom prst="rect">
            <a:avLst/>
          </a:prstGeom>
        </p:spPr>
      </p:pic>
      <p:pic>
        <p:nvPicPr>
          <p:cNvPr id="24" name="그림 23" descr="클립아트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036195D9-F719-9230-5C5F-47D537F32B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03241" y="1797116"/>
            <a:ext cx="998330" cy="9983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8E55E4-1223-014B-8E4C-9569DEACCE23}"/>
              </a:ext>
            </a:extLst>
          </p:cNvPr>
          <p:cNvSpPr txBox="1"/>
          <p:nvPr/>
        </p:nvSpPr>
        <p:spPr>
          <a:xfrm>
            <a:off x="2454899" y="1050751"/>
            <a:ext cx="16061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사용과정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56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8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8" y="4799164"/>
              <a:ext cx="11977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0">
            <a:extLst>
              <a:ext uri="{FF2B5EF4-FFF2-40B4-BE49-F238E27FC236}">
                <a16:creationId xmlns:a16="http://schemas.microsoft.com/office/drawing/2014/main" id="{D9CF93F6-D31C-ACE2-E0EB-E4C4EF2A02E7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9082-069C-ED08-C178-5CCE2F2DBFFA}"/>
              </a:ext>
            </a:extLst>
          </p:cNvPr>
          <p:cNvSpPr txBox="1"/>
          <p:nvPr/>
        </p:nvSpPr>
        <p:spPr>
          <a:xfrm>
            <a:off x="2607667" y="508768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VM vs 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C585B-974C-40F1-6473-AC2074E40638}"/>
              </a:ext>
            </a:extLst>
          </p:cNvPr>
          <p:cNvSpPr txBox="1"/>
          <p:nvPr/>
        </p:nvSpPr>
        <p:spPr>
          <a:xfrm>
            <a:off x="2454899" y="1050751"/>
            <a:ext cx="1447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VM vs Container</a:t>
            </a:r>
          </a:p>
        </p:txBody>
      </p:sp>
      <p:pic>
        <p:nvPicPr>
          <p:cNvPr id="20" name="그림 19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FB4262B0-D42D-A8B4-D37B-F94CE9F2D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-1951" r="48496"/>
          <a:stretch/>
        </p:blipFill>
        <p:spPr>
          <a:xfrm>
            <a:off x="3024256" y="2110493"/>
            <a:ext cx="4084774" cy="4075175"/>
          </a:xfrm>
          <a:prstGeom prst="rect">
            <a:avLst/>
          </a:prstGeom>
        </p:spPr>
      </p:pic>
      <p:pic>
        <p:nvPicPr>
          <p:cNvPr id="26" name="그림 25" descr="폰트, 그래픽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CFE1DAB2-ED74-A355-E392-02A01045D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09626" y="4807711"/>
            <a:ext cx="2794000" cy="635000"/>
          </a:xfrm>
          <a:prstGeom prst="rect">
            <a:avLst/>
          </a:prstGeom>
        </p:spPr>
      </p:pic>
      <p:pic>
        <p:nvPicPr>
          <p:cNvPr id="29" name="그림 28" descr="텍스트, 로고, 브랜드, 일렉트릭 블루이(가) 표시된 사진&#10;&#10;자동 생성된 설명">
            <a:extLst>
              <a:ext uri="{FF2B5EF4-FFF2-40B4-BE49-F238E27FC236}">
                <a16:creationId xmlns:a16="http://schemas.microsoft.com/office/drawing/2014/main" id="{2084EE7C-1C2F-B0F2-FBB4-C4457059E8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06596" y="2715763"/>
            <a:ext cx="3810000" cy="158750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B35CD2-F064-418B-2417-7AF6DAB7ECBB}"/>
              </a:ext>
            </a:extLst>
          </p:cNvPr>
          <p:cNvCxnSpPr/>
          <p:nvPr/>
        </p:nvCxnSpPr>
        <p:spPr>
          <a:xfrm flipV="1">
            <a:off x="6718852" y="3617843"/>
            <a:ext cx="787744" cy="8866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73A49D-85CB-F06B-3F75-EC86491E1451}"/>
              </a:ext>
            </a:extLst>
          </p:cNvPr>
          <p:cNvCxnSpPr>
            <a:cxnSpLocks/>
          </p:cNvCxnSpPr>
          <p:nvPr/>
        </p:nvCxnSpPr>
        <p:spPr>
          <a:xfrm>
            <a:off x="6718852" y="4491848"/>
            <a:ext cx="881270" cy="5484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5E2B5BF-6A5C-05F0-178E-A4CA0826518D}"/>
              </a:ext>
            </a:extLst>
          </p:cNvPr>
          <p:cNvSpPr txBox="1"/>
          <p:nvPr/>
        </p:nvSpPr>
        <p:spPr>
          <a:xfrm>
            <a:off x="2402320" y="1557539"/>
            <a:ext cx="6045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Virtual machine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을 사용 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각각의 운영체제를 포함해야 함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Guest OS)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7" name="액자 36">
            <a:extLst>
              <a:ext uri="{FF2B5EF4-FFF2-40B4-BE49-F238E27FC236}">
                <a16:creationId xmlns:a16="http://schemas.microsoft.com/office/drawing/2014/main" id="{CDF382D0-10E8-AD95-3A3F-328FE0A21801}"/>
              </a:ext>
            </a:extLst>
          </p:cNvPr>
          <p:cNvSpPr/>
          <p:nvPr/>
        </p:nvSpPr>
        <p:spPr>
          <a:xfrm>
            <a:off x="5705898" y="2052075"/>
            <a:ext cx="1231641" cy="219277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51F1CB-A82A-DE7F-3403-E69BD49E3D92}"/>
              </a:ext>
            </a:extLst>
          </p:cNvPr>
          <p:cNvSpPr txBox="1"/>
          <p:nvPr/>
        </p:nvSpPr>
        <p:spPr>
          <a:xfrm>
            <a:off x="7007050" y="1971619"/>
            <a:ext cx="13740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272304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8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8" y="4799164"/>
              <a:ext cx="11977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0">
            <a:extLst>
              <a:ext uri="{FF2B5EF4-FFF2-40B4-BE49-F238E27FC236}">
                <a16:creationId xmlns:a16="http://schemas.microsoft.com/office/drawing/2014/main" id="{D9CF93F6-D31C-ACE2-E0EB-E4C4EF2A02E7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9082-069C-ED08-C178-5CCE2F2DBFFA}"/>
              </a:ext>
            </a:extLst>
          </p:cNvPr>
          <p:cNvSpPr txBox="1"/>
          <p:nvPr/>
        </p:nvSpPr>
        <p:spPr>
          <a:xfrm>
            <a:off x="2607667" y="508768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VM vs 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C585B-974C-40F1-6473-AC2074E40638}"/>
              </a:ext>
            </a:extLst>
          </p:cNvPr>
          <p:cNvSpPr txBox="1"/>
          <p:nvPr/>
        </p:nvSpPr>
        <p:spPr>
          <a:xfrm>
            <a:off x="2454899" y="1050751"/>
            <a:ext cx="1447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VM vs Container</a:t>
            </a:r>
          </a:p>
        </p:txBody>
      </p:sp>
      <p:pic>
        <p:nvPicPr>
          <p:cNvPr id="15" name="그림 14" descr="스크린샷, 텍스트, 디스플레이, 디자인이(가) 표시된 사진&#10;&#10;자동 생성된 설명">
            <a:extLst>
              <a:ext uri="{FF2B5EF4-FFF2-40B4-BE49-F238E27FC236}">
                <a16:creationId xmlns:a16="http://schemas.microsoft.com/office/drawing/2014/main" id="{A59C7460-E5F4-FAFF-34CA-27AC77D6B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37497" y="1497497"/>
            <a:ext cx="5543825" cy="4943421"/>
          </a:xfrm>
          <a:prstGeom prst="rect">
            <a:avLst/>
          </a:prstGeom>
        </p:spPr>
      </p:pic>
      <p:pic>
        <p:nvPicPr>
          <p:cNvPr id="18" name="그림 17" descr="창의성이(가) 표시된 사진&#10;&#10;자동 생성된 설명">
            <a:extLst>
              <a:ext uri="{FF2B5EF4-FFF2-40B4-BE49-F238E27FC236}">
                <a16:creationId xmlns:a16="http://schemas.microsoft.com/office/drawing/2014/main" id="{4B2663F1-1BC8-3247-3DAF-4602E7A57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2256" y="4403868"/>
            <a:ext cx="374305" cy="462820"/>
          </a:xfrm>
          <a:prstGeom prst="rect">
            <a:avLst/>
          </a:prstGeom>
        </p:spPr>
      </p:pic>
      <p:pic>
        <p:nvPicPr>
          <p:cNvPr id="22" name="그림 21" descr="다채로움, 직사각형, 사각형, 스크린샷이(가) 표시된 사진&#10;&#10;자동 생성된 설명">
            <a:extLst>
              <a:ext uri="{FF2B5EF4-FFF2-40B4-BE49-F238E27FC236}">
                <a16:creationId xmlns:a16="http://schemas.microsoft.com/office/drawing/2014/main" id="{84CC019C-A7F6-20B0-38C2-FB52A66B6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997104" y="2623097"/>
            <a:ext cx="1812304" cy="1812304"/>
          </a:xfrm>
          <a:prstGeom prst="rect">
            <a:avLst/>
          </a:prstGeom>
        </p:spPr>
      </p:pic>
      <p:pic>
        <p:nvPicPr>
          <p:cNvPr id="25" name="그림 24" descr="클립아트, 스케치, 그림, 라인 아트이(가) 표시된 사진&#10;&#10;자동 생성된 설명">
            <a:extLst>
              <a:ext uri="{FF2B5EF4-FFF2-40B4-BE49-F238E27FC236}">
                <a16:creationId xmlns:a16="http://schemas.microsoft.com/office/drawing/2014/main" id="{9900575E-DAA2-6E47-0D27-6BD0743401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057815" y="2857804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66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306214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E905E-CF7C-48C9-B295-7F0F36451E07}"/>
              </a:ext>
            </a:extLst>
          </p:cNvPr>
          <p:cNvGrpSpPr/>
          <p:nvPr/>
        </p:nvGrpSpPr>
        <p:grpSpPr>
          <a:xfrm>
            <a:off x="9278447" y="4383824"/>
            <a:ext cx="1598515" cy="597077"/>
            <a:chOff x="5965893" y="4109347"/>
            <a:chExt cx="1598515" cy="5970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1420FA-DD3D-478E-BA7F-BC3763D8FB92}"/>
                </a:ext>
              </a:extLst>
            </p:cNvPr>
            <p:cNvSpPr txBox="1"/>
            <p:nvPr/>
          </p:nvSpPr>
          <p:spPr>
            <a:xfrm>
              <a:off x="5987967" y="444481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331B98-C5B4-4C84-B1E1-843B938DCFBB}"/>
                </a:ext>
              </a:extLst>
            </p:cNvPr>
            <p:cNvSpPr txBox="1"/>
            <p:nvPr/>
          </p:nvSpPr>
          <p:spPr>
            <a:xfrm>
              <a:off x="5965893" y="4109347"/>
              <a:ext cx="15985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Kubernetes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의 필요성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C6117FE-5FAE-4599-ABFD-AC789B4CB675}"/>
              </a:ext>
            </a:extLst>
          </p:cNvPr>
          <p:cNvSpPr txBox="1"/>
          <p:nvPr/>
        </p:nvSpPr>
        <p:spPr>
          <a:xfrm>
            <a:off x="6952583" y="5356817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ko-KR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E96531E-56C0-440A-970E-473940B45BA0}"/>
              </a:ext>
            </a:extLst>
          </p:cNvPr>
          <p:cNvSpPr/>
          <p:nvPr/>
        </p:nvSpPr>
        <p:spPr>
          <a:xfrm>
            <a:off x="6894289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F67C5A-5E20-4E6B-ADB6-2A9C36E76214}"/>
              </a:ext>
            </a:extLst>
          </p:cNvPr>
          <p:cNvSpPr/>
          <p:nvPr/>
        </p:nvSpPr>
        <p:spPr>
          <a:xfrm>
            <a:off x="9278447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24A0DB1-EB7C-4A20-8196-8B8D8A28AAE8}"/>
              </a:ext>
            </a:extLst>
          </p:cNvPr>
          <p:cNvGrpSpPr/>
          <p:nvPr/>
        </p:nvGrpSpPr>
        <p:grpSpPr>
          <a:xfrm>
            <a:off x="3427931" y="1064691"/>
            <a:ext cx="388883" cy="388883"/>
            <a:chOff x="1397875" y="5417602"/>
            <a:chExt cx="388883" cy="388883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464BDCB-1D84-44F0-ADCF-B063CCCCAC2E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화살표: 갈매기형 수장 70">
              <a:extLst>
                <a:ext uri="{FF2B5EF4-FFF2-40B4-BE49-F238E27FC236}">
                  <a16:creationId xmlns:a16="http://schemas.microsoft.com/office/drawing/2014/main" id="{1963DCC6-16FB-48B5-90EB-D9DBA93BC542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6149D16-8A73-4E91-981C-C40375A51A32}"/>
              </a:ext>
            </a:extLst>
          </p:cNvPr>
          <p:cNvSpPr txBox="1"/>
          <p:nvPr/>
        </p:nvSpPr>
        <p:spPr>
          <a:xfrm>
            <a:off x="903677" y="966746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CONTENTS</a:t>
            </a:r>
            <a:endParaRPr lang="ko-KR" altLang="ko-KR" sz="32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76B26-7343-4053-B16C-26336DDF907D}"/>
              </a:ext>
            </a:extLst>
          </p:cNvPr>
          <p:cNvSpPr txBox="1"/>
          <p:nvPr/>
        </p:nvSpPr>
        <p:spPr>
          <a:xfrm>
            <a:off x="6952583" y="3569698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_Pro Medium" panose="00000600000000000000" pitchFamily="50" charset="-127"/>
              </a:rPr>
              <a:t>Kubernetes?</a:t>
            </a:r>
            <a:endParaRPr lang="ko-KR" altLang="ko-KR" sz="1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3E634A-AB55-4091-8D80-9F6D3FC672A6}"/>
              </a:ext>
            </a:extLst>
          </p:cNvPr>
          <p:cNvSpPr txBox="1"/>
          <p:nvPr/>
        </p:nvSpPr>
        <p:spPr>
          <a:xfrm>
            <a:off x="9401854" y="3581961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_Pro Medium" panose="00000600000000000000" pitchFamily="50" charset="-127"/>
              </a:rPr>
              <a:t>Usable for</a:t>
            </a:r>
            <a:endParaRPr lang="ko-KR" altLang="ko-KR" sz="1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07DA5AD-479D-4CB7-865F-8C803174DCF3}"/>
              </a:ext>
            </a:extLst>
          </p:cNvPr>
          <p:cNvCxnSpPr>
            <a:cxnSpLocks/>
          </p:cNvCxnSpPr>
          <p:nvPr/>
        </p:nvCxnSpPr>
        <p:spPr>
          <a:xfrm>
            <a:off x="1023310" y="1738878"/>
            <a:ext cx="103271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D9C70DF-7A75-DE11-9373-3B206735F7B2}"/>
              </a:ext>
            </a:extLst>
          </p:cNvPr>
          <p:cNvSpPr txBox="1"/>
          <p:nvPr/>
        </p:nvSpPr>
        <p:spPr>
          <a:xfrm>
            <a:off x="6952583" y="4383824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|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Kubernetes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자세히 보기</a:t>
            </a:r>
            <a:endParaRPr lang="ko-KR" altLang="ko-KR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42E9C-9621-062C-FD04-8B06B8C179E6}"/>
              </a:ext>
            </a:extLst>
          </p:cNvPr>
          <p:cNvSpPr txBox="1"/>
          <p:nvPr/>
        </p:nvSpPr>
        <p:spPr>
          <a:xfrm>
            <a:off x="4782121" y="5583148"/>
            <a:ext cx="1386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|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VM vs Container </a:t>
            </a:r>
            <a:endParaRPr lang="ko-KR" altLang="ko-KR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A6B77D-8716-B8EA-7074-535E75E4D165}"/>
              </a:ext>
            </a:extLst>
          </p:cNvPr>
          <p:cNvGrpSpPr/>
          <p:nvPr/>
        </p:nvGrpSpPr>
        <p:grpSpPr>
          <a:xfrm>
            <a:off x="4782795" y="4771590"/>
            <a:ext cx="1664238" cy="1257655"/>
            <a:chOff x="5987967" y="4112799"/>
            <a:chExt cx="1664238" cy="12576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F6A649-7840-FDE8-A3EA-90471A62CF42}"/>
                </a:ext>
              </a:extLst>
            </p:cNvPr>
            <p:cNvSpPr txBox="1"/>
            <p:nvPr/>
          </p:nvSpPr>
          <p:spPr>
            <a:xfrm>
              <a:off x="5987967" y="4112799"/>
              <a:ext cx="16642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  <a:p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B58D19-1154-98F3-12A2-0F4E4A1CF88D}"/>
                </a:ext>
              </a:extLst>
            </p:cNvPr>
            <p:cNvSpPr txBox="1"/>
            <p:nvPr/>
          </p:nvSpPr>
          <p:spPr>
            <a:xfrm>
              <a:off x="5987967" y="510884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D831DB47-AC7F-FB97-D037-3E973034FFDD}"/>
              </a:ext>
            </a:extLst>
          </p:cNvPr>
          <p:cNvSpPr/>
          <p:nvPr/>
        </p:nvSpPr>
        <p:spPr>
          <a:xfrm>
            <a:off x="4751005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16645B-A265-B6FA-381B-C6748CB55A3E}"/>
              </a:ext>
            </a:extLst>
          </p:cNvPr>
          <p:cNvSpPr txBox="1"/>
          <p:nvPr/>
        </p:nvSpPr>
        <p:spPr>
          <a:xfrm>
            <a:off x="4782794" y="3569698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_Pro Medium" panose="00000600000000000000" pitchFamily="50" charset="-127"/>
              </a:rPr>
              <a:t>Docker?</a:t>
            </a:r>
            <a:endParaRPr lang="ko-KR" altLang="ko-KR" sz="1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C4681-28E9-2D7F-9761-2E36D16D5A28}"/>
              </a:ext>
            </a:extLst>
          </p:cNvPr>
          <p:cNvSpPr txBox="1"/>
          <p:nvPr/>
        </p:nvSpPr>
        <p:spPr>
          <a:xfrm>
            <a:off x="4788747" y="4383824"/>
            <a:ext cx="12394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|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Kubernetes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란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?</a:t>
            </a:r>
            <a:endParaRPr lang="ko-KR" altLang="ko-KR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173A7B-3739-547A-67FE-AB9DE22AFA39}"/>
              </a:ext>
            </a:extLst>
          </p:cNvPr>
          <p:cNvSpPr txBox="1"/>
          <p:nvPr/>
        </p:nvSpPr>
        <p:spPr>
          <a:xfrm>
            <a:off x="4788749" y="5165703"/>
            <a:ext cx="1382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|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사용 과정</a:t>
            </a:r>
            <a:endParaRPr lang="ko-KR" altLang="ko-KR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109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8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8" y="4799164"/>
              <a:ext cx="11977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0">
            <a:extLst>
              <a:ext uri="{FF2B5EF4-FFF2-40B4-BE49-F238E27FC236}">
                <a16:creationId xmlns:a16="http://schemas.microsoft.com/office/drawing/2014/main" id="{D9CF93F6-D31C-ACE2-E0EB-E4C4EF2A02E7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9082-069C-ED08-C178-5CCE2F2DBFFA}"/>
              </a:ext>
            </a:extLst>
          </p:cNvPr>
          <p:cNvSpPr txBox="1"/>
          <p:nvPr/>
        </p:nvSpPr>
        <p:spPr>
          <a:xfrm>
            <a:off x="2607667" y="508768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VM vs 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C585B-974C-40F1-6473-AC2074E40638}"/>
              </a:ext>
            </a:extLst>
          </p:cNvPr>
          <p:cNvSpPr txBox="1"/>
          <p:nvPr/>
        </p:nvSpPr>
        <p:spPr>
          <a:xfrm>
            <a:off x="2454899" y="1050751"/>
            <a:ext cx="1447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VM vs Container</a:t>
            </a:r>
          </a:p>
        </p:txBody>
      </p:sp>
      <p:pic>
        <p:nvPicPr>
          <p:cNvPr id="14" name="그림 1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6ACBAAD9-ACC6-D527-AF16-9FE58378D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-1951" r="48496"/>
          <a:stretch/>
        </p:blipFill>
        <p:spPr>
          <a:xfrm>
            <a:off x="5104850" y="2110493"/>
            <a:ext cx="4084774" cy="4075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BB0FB7-E245-3399-5666-88BDFF5BCC8E}"/>
              </a:ext>
            </a:extLst>
          </p:cNvPr>
          <p:cNvSpPr txBox="1"/>
          <p:nvPr/>
        </p:nvSpPr>
        <p:spPr>
          <a:xfrm>
            <a:off x="2454899" y="1516827"/>
            <a:ext cx="5322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Virtual machine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을 사용 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무거운 운영체제를 포함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85E942F3-C004-6581-F7BD-354C979BC5E9}"/>
              </a:ext>
            </a:extLst>
          </p:cNvPr>
          <p:cNvSpPr/>
          <p:nvPr/>
        </p:nvSpPr>
        <p:spPr>
          <a:xfrm>
            <a:off x="4992968" y="3220277"/>
            <a:ext cx="4084774" cy="1099931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37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8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8" y="4799164"/>
              <a:ext cx="11977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0">
            <a:extLst>
              <a:ext uri="{FF2B5EF4-FFF2-40B4-BE49-F238E27FC236}">
                <a16:creationId xmlns:a16="http://schemas.microsoft.com/office/drawing/2014/main" id="{D9CF93F6-D31C-ACE2-E0EB-E4C4EF2A02E7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9082-069C-ED08-C178-5CCE2F2DBFFA}"/>
              </a:ext>
            </a:extLst>
          </p:cNvPr>
          <p:cNvSpPr txBox="1"/>
          <p:nvPr/>
        </p:nvSpPr>
        <p:spPr>
          <a:xfrm>
            <a:off x="2607667" y="508768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VM vs 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C585B-974C-40F1-6473-AC2074E40638}"/>
              </a:ext>
            </a:extLst>
          </p:cNvPr>
          <p:cNvSpPr txBox="1"/>
          <p:nvPr/>
        </p:nvSpPr>
        <p:spPr>
          <a:xfrm>
            <a:off x="2454899" y="1050751"/>
            <a:ext cx="1447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VM vs Container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B0FB7-E245-3399-5666-88BDFF5BCC8E}"/>
              </a:ext>
            </a:extLst>
          </p:cNvPr>
          <p:cNvSpPr txBox="1"/>
          <p:nvPr/>
        </p:nvSpPr>
        <p:spPr>
          <a:xfrm>
            <a:off x="2454899" y="1516827"/>
            <a:ext cx="3026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 Container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의 모습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</a:p>
        </p:txBody>
      </p:sp>
      <p:pic>
        <p:nvPicPr>
          <p:cNvPr id="18" name="그림 17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D94389BD-9A66-D743-6CFE-18D985764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9924" t="-1016"/>
          <a:stretch/>
        </p:blipFill>
        <p:spPr>
          <a:xfrm>
            <a:off x="2582029" y="2188481"/>
            <a:ext cx="3790122" cy="385340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5E55FB9-4D9F-4F6F-BD48-49732BCA50BF}"/>
              </a:ext>
            </a:extLst>
          </p:cNvPr>
          <p:cNvCxnSpPr>
            <a:cxnSpLocks/>
          </p:cNvCxnSpPr>
          <p:nvPr/>
        </p:nvCxnSpPr>
        <p:spPr>
          <a:xfrm>
            <a:off x="6202017" y="3617843"/>
            <a:ext cx="8878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로고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8C777689-F299-91A1-BFBC-8733D3E81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14910" y="2480806"/>
            <a:ext cx="3790122" cy="2274073"/>
          </a:xfrm>
          <a:prstGeom prst="rect">
            <a:avLst/>
          </a:prstGeom>
        </p:spPr>
      </p:pic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0E62655B-24DB-CA4D-6448-A4FD58E9E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20608" y="1411825"/>
            <a:ext cx="1214758" cy="1214758"/>
          </a:xfrm>
          <a:prstGeom prst="rect">
            <a:avLst/>
          </a:prstGeom>
        </p:spPr>
      </p:pic>
      <p:sp>
        <p:nvSpPr>
          <p:cNvPr id="31" name="액자 30">
            <a:extLst>
              <a:ext uri="{FF2B5EF4-FFF2-40B4-BE49-F238E27FC236}">
                <a16:creationId xmlns:a16="http://schemas.microsoft.com/office/drawing/2014/main" id="{48059EDA-D942-DF63-2682-0C84322D16A2}"/>
              </a:ext>
            </a:extLst>
          </p:cNvPr>
          <p:cNvSpPr/>
          <p:nvPr/>
        </p:nvSpPr>
        <p:spPr>
          <a:xfrm>
            <a:off x="5140510" y="2188480"/>
            <a:ext cx="1231641" cy="130244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A85C2A-B9BA-544A-93AD-A9524C01D008}"/>
              </a:ext>
            </a:extLst>
          </p:cNvPr>
          <p:cNvSpPr txBox="1"/>
          <p:nvPr/>
        </p:nvSpPr>
        <p:spPr>
          <a:xfrm>
            <a:off x="5140510" y="1915372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311290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8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8" y="4799164"/>
              <a:ext cx="11977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0">
            <a:extLst>
              <a:ext uri="{FF2B5EF4-FFF2-40B4-BE49-F238E27FC236}">
                <a16:creationId xmlns:a16="http://schemas.microsoft.com/office/drawing/2014/main" id="{D9CF93F6-D31C-ACE2-E0EB-E4C4EF2A02E7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9082-069C-ED08-C178-5CCE2F2DBFFA}"/>
              </a:ext>
            </a:extLst>
          </p:cNvPr>
          <p:cNvSpPr txBox="1"/>
          <p:nvPr/>
        </p:nvSpPr>
        <p:spPr>
          <a:xfrm>
            <a:off x="2607667" y="508768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VM vs 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C585B-974C-40F1-6473-AC2074E40638}"/>
              </a:ext>
            </a:extLst>
          </p:cNvPr>
          <p:cNvSpPr txBox="1"/>
          <p:nvPr/>
        </p:nvSpPr>
        <p:spPr>
          <a:xfrm>
            <a:off x="2454899" y="1050751"/>
            <a:ext cx="14478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VM vs Container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B0FB7-E245-3399-5666-88BDFF5BCC8E}"/>
              </a:ext>
            </a:extLst>
          </p:cNvPr>
          <p:cNvSpPr txBox="1"/>
          <p:nvPr/>
        </p:nvSpPr>
        <p:spPr>
          <a:xfrm>
            <a:off x="2454899" y="1516827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VM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Container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비교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8" name="그림 17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D94389BD-9A66-D743-6CFE-18D985764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9924" t="-1016"/>
          <a:stretch/>
        </p:blipFill>
        <p:spPr>
          <a:xfrm>
            <a:off x="7070430" y="2019204"/>
            <a:ext cx="4084773" cy="4328587"/>
          </a:xfrm>
          <a:prstGeom prst="rect">
            <a:avLst/>
          </a:prstGeom>
        </p:spPr>
      </p:pic>
      <p:pic>
        <p:nvPicPr>
          <p:cNvPr id="14" name="그림 1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E774F4B-BCE7-2A0B-0CFB-C7C1C7FCC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-1951" r="48496"/>
          <a:stretch/>
        </p:blipFill>
        <p:spPr>
          <a:xfrm>
            <a:off x="2664870" y="2019204"/>
            <a:ext cx="4084774" cy="4075175"/>
          </a:xfrm>
          <a:prstGeom prst="rect">
            <a:avLst/>
          </a:prstGeom>
        </p:spPr>
      </p:pic>
      <p:sp>
        <p:nvSpPr>
          <p:cNvPr id="15" name="왼쪽/오른쪽 화살표[L] 14">
            <a:extLst>
              <a:ext uri="{FF2B5EF4-FFF2-40B4-BE49-F238E27FC236}">
                <a16:creationId xmlns:a16="http://schemas.microsoft.com/office/drawing/2014/main" id="{D6BDD0D9-B2F6-2418-5251-2CA7C7224D43}"/>
              </a:ext>
            </a:extLst>
          </p:cNvPr>
          <p:cNvSpPr/>
          <p:nvPr/>
        </p:nvSpPr>
        <p:spPr>
          <a:xfrm>
            <a:off x="6566847" y="3429000"/>
            <a:ext cx="556591" cy="27560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07AD93A2-91F6-4425-EB5E-CC940352CB04}"/>
              </a:ext>
            </a:extLst>
          </p:cNvPr>
          <p:cNvSpPr/>
          <p:nvPr/>
        </p:nvSpPr>
        <p:spPr>
          <a:xfrm>
            <a:off x="2733064" y="3194399"/>
            <a:ext cx="3751539" cy="949547"/>
          </a:xfrm>
          <a:prstGeom prst="frame">
            <a:avLst>
              <a:gd name="adj1" fmla="val 468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23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4DDF21D-83A4-63C9-747A-A7E93D5AE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28" y="1623735"/>
            <a:ext cx="6207401" cy="40912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9E74DD5-FAC9-F61D-4245-48C0216C1A27}"/>
                  </a:ext>
                </a:extLst>
              </p14:cNvPr>
              <p14:cNvContentPartPr/>
              <p14:nvPr/>
            </p14:nvContentPartPr>
            <p14:xfrm>
              <a:off x="2901651" y="3093309"/>
              <a:ext cx="5268960" cy="385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9E74DD5-FAC9-F61D-4245-48C0216C1A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5531" y="3087189"/>
                <a:ext cx="5281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562E61A-905D-92F0-2918-9A5371963F0D}"/>
                  </a:ext>
                </a:extLst>
              </p14:cNvPr>
              <p14:cNvContentPartPr/>
              <p14:nvPr/>
            </p14:nvContentPartPr>
            <p14:xfrm>
              <a:off x="2904891" y="3368349"/>
              <a:ext cx="2202480" cy="16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562E61A-905D-92F0-2918-9A5371963F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8771" y="3362229"/>
                <a:ext cx="22147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FE8E19C-873F-A322-F237-8C7623AC2A71}"/>
                  </a:ext>
                </a:extLst>
              </p14:cNvPr>
              <p14:cNvContentPartPr/>
              <p14:nvPr/>
            </p14:nvContentPartPr>
            <p14:xfrm>
              <a:off x="6155691" y="3267909"/>
              <a:ext cx="71100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FE8E19C-873F-A322-F237-8C7623AC2A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2051" y="3160269"/>
                <a:ext cx="818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4675996-EA55-C7D5-69F5-64CCD3011636}"/>
                  </a:ext>
                </a:extLst>
              </p14:cNvPr>
              <p14:cNvContentPartPr/>
              <p14:nvPr/>
            </p14:nvContentPartPr>
            <p14:xfrm>
              <a:off x="7131291" y="3253509"/>
              <a:ext cx="461160" cy="338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4675996-EA55-C7D5-69F5-64CCD30116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7291" y="3145869"/>
                <a:ext cx="568800" cy="2494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3202AD1B-6959-B747-9239-EEFDF9A423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910629" y="2634306"/>
            <a:ext cx="2133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5299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KoPubWorld돋움체_Pro Medium" panose="00000600000000000000" pitchFamily="50" charset="-127"/>
              </a:rPr>
              <a:t>결국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KoPubWorld돋움체_Pro Medium" panose="00000600000000000000" pitchFamily="50" charset="-127"/>
              </a:rPr>
              <a:t> 컨테이너를 관리하기 위한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KoPubWorld돋움체_Pro Medium" panose="00000600000000000000" pitchFamily="50" charset="-127"/>
              </a:rPr>
              <a:t>tool</a:t>
            </a: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사용할 필요가 없는 프로세스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3220368-5358-8EB2-0BE0-F1A210F89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4347" y="3208360"/>
            <a:ext cx="3845357" cy="2451415"/>
          </a:xfrm>
          <a:prstGeom prst="rect">
            <a:avLst/>
          </a:prstGeom>
        </p:spPr>
      </p:pic>
      <p:pic>
        <p:nvPicPr>
          <p:cNvPr id="12" name="그림 11" descr="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BAF30662-B2D1-97EE-9302-6EE36A67C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87232" y="2052755"/>
            <a:ext cx="1485381" cy="1485381"/>
          </a:xfrm>
          <a:prstGeom prst="rect">
            <a:avLst/>
          </a:prstGeom>
        </p:spPr>
      </p:pic>
      <p:sp>
        <p:nvSpPr>
          <p:cNvPr id="14" name="오각형[P] 13">
            <a:extLst>
              <a:ext uri="{FF2B5EF4-FFF2-40B4-BE49-F238E27FC236}">
                <a16:creationId xmlns:a16="http://schemas.microsoft.com/office/drawing/2014/main" id="{479BF609-BF2F-7B05-DBD2-96AFC19C52A5}"/>
              </a:ext>
            </a:extLst>
          </p:cNvPr>
          <p:cNvSpPr/>
          <p:nvPr/>
        </p:nvSpPr>
        <p:spPr>
          <a:xfrm>
            <a:off x="6272613" y="3786809"/>
            <a:ext cx="1837717" cy="308113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57E00C86-FC3D-04C3-850C-B41D8CA5A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871741" y="3332788"/>
            <a:ext cx="2033702" cy="121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5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9227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결국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컨테이너를 관리하기 위한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tool</a:t>
            </a: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3220368-5358-8EB2-0BE0-F1A210F89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82146" y="2019205"/>
            <a:ext cx="2264756" cy="1443782"/>
          </a:xfrm>
          <a:prstGeom prst="rect">
            <a:avLst/>
          </a:prstGeom>
        </p:spPr>
      </p:pic>
      <p:pic>
        <p:nvPicPr>
          <p:cNvPr id="2" name="그림 1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225E2504-9192-2452-C36A-60870CB1E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63622" y="2019205"/>
            <a:ext cx="2264756" cy="144378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79F08E6-E973-FD63-F10A-B95FBA5C7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23100" y="4303263"/>
            <a:ext cx="2264756" cy="1443782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BD6704E-6E0C-D09C-A074-4EF7849BC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63622" y="4303263"/>
            <a:ext cx="2264756" cy="1443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8E567-3DFA-8705-E9DD-49BD49AB0AC1}"/>
              </a:ext>
            </a:extLst>
          </p:cNvPr>
          <p:cNvSpPr txBox="1"/>
          <p:nvPr/>
        </p:nvSpPr>
        <p:spPr>
          <a:xfrm>
            <a:off x="3076743" y="1671294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업로드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7216C-08B9-668E-35AF-340E69B665F3}"/>
              </a:ext>
            </a:extLst>
          </p:cNvPr>
          <p:cNvSpPr txBox="1"/>
          <p:nvPr/>
        </p:nvSpPr>
        <p:spPr>
          <a:xfrm>
            <a:off x="5846253" y="164479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인증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C8161-3894-97C9-BFA6-94184EF69C1D}"/>
              </a:ext>
            </a:extLst>
          </p:cNvPr>
          <p:cNvSpPr txBox="1"/>
          <p:nvPr/>
        </p:nvSpPr>
        <p:spPr>
          <a:xfrm>
            <a:off x="3165975" y="3964709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결제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2F4D5-0A14-8B41-57FF-36D8F7747972}"/>
              </a:ext>
            </a:extLst>
          </p:cNvPr>
          <p:cNvSpPr txBox="1"/>
          <p:nvPr/>
        </p:nvSpPr>
        <p:spPr>
          <a:xfrm>
            <a:off x="5622580" y="3957996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회원가입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3" name="그림 1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31983854-7E96-D241-47E4-8CD06EB1E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52515" y="1814067"/>
            <a:ext cx="2264756" cy="1443782"/>
          </a:xfrm>
          <a:prstGeom prst="rect">
            <a:avLst/>
          </a:prstGeom>
        </p:spPr>
      </p:pic>
      <p:pic>
        <p:nvPicPr>
          <p:cNvPr id="15" name="그림 14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4D1C7FBA-29C5-2EFB-CAE7-82E9FD7B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21503" y="3429000"/>
            <a:ext cx="1686129" cy="1074907"/>
          </a:xfrm>
          <a:prstGeom prst="rect">
            <a:avLst/>
          </a:prstGeom>
        </p:spPr>
      </p:pic>
      <p:pic>
        <p:nvPicPr>
          <p:cNvPr id="17" name="그림 1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90FA2AA5-E798-6502-9ECF-CA34238C7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978262" y="2822377"/>
            <a:ext cx="927181" cy="591078"/>
          </a:xfrm>
          <a:prstGeom prst="rect">
            <a:avLst/>
          </a:prstGeom>
        </p:spPr>
      </p:pic>
      <p:pic>
        <p:nvPicPr>
          <p:cNvPr id="18" name="그림 1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CEEB2A0C-435E-3BBC-C23D-020B118B8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82771" y="4550795"/>
            <a:ext cx="1686129" cy="1074907"/>
          </a:xfrm>
          <a:prstGeom prst="rect">
            <a:avLst/>
          </a:prstGeom>
        </p:spPr>
      </p:pic>
      <p:pic>
        <p:nvPicPr>
          <p:cNvPr id="19" name="그림 18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2FE5B4CD-64B2-5504-CF16-B4B92489D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961510" y="4454451"/>
            <a:ext cx="1686129" cy="1074907"/>
          </a:xfrm>
          <a:prstGeom prst="rect">
            <a:avLst/>
          </a:prstGeom>
        </p:spPr>
      </p:pic>
      <p:pic>
        <p:nvPicPr>
          <p:cNvPr id="20" name="그림 19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9290D0D-9FCB-CFB8-6DEC-300B6858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98564" y="3632146"/>
            <a:ext cx="910881" cy="580687"/>
          </a:xfrm>
          <a:prstGeom prst="rect">
            <a:avLst/>
          </a:prstGeom>
        </p:spPr>
      </p:pic>
      <p:pic>
        <p:nvPicPr>
          <p:cNvPr id="28" name="그림 27" descr="노랑, 디자인, 공구이(가) 표시된 사진&#10;&#10;자동 생성된 설명">
            <a:extLst>
              <a:ext uri="{FF2B5EF4-FFF2-40B4-BE49-F238E27FC236}">
                <a16:creationId xmlns:a16="http://schemas.microsoft.com/office/drawing/2014/main" id="{1E44C598-7874-A8F6-D107-A2737E8B0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60894" y="1328642"/>
            <a:ext cx="4572000" cy="4572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C3243DB-987C-42C9-DBB2-BB9EF21682D9}"/>
              </a:ext>
            </a:extLst>
          </p:cNvPr>
          <p:cNvSpPr txBox="1"/>
          <p:nvPr/>
        </p:nvSpPr>
        <p:spPr>
          <a:xfrm>
            <a:off x="4820467" y="506500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주요 기능 보존 장점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3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9227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결국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컨테이너를 관리하기 위한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tool</a:t>
            </a: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3220368-5358-8EB2-0BE0-F1A210F89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02494" y="2019205"/>
            <a:ext cx="2264756" cy="1443782"/>
          </a:xfrm>
          <a:prstGeom prst="rect">
            <a:avLst/>
          </a:prstGeom>
        </p:spPr>
      </p:pic>
      <p:pic>
        <p:nvPicPr>
          <p:cNvPr id="2" name="그림 1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225E2504-9192-2452-C36A-60870CB1E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83970" y="2019205"/>
            <a:ext cx="2264756" cy="144378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79F08E6-E973-FD63-F10A-B95FBA5C77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43448" y="4303263"/>
            <a:ext cx="2264756" cy="1443782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BD6704E-6E0C-D09C-A074-4EF7849BC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83970" y="4303263"/>
            <a:ext cx="2264756" cy="1443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8E567-3DFA-8705-E9DD-49BD49AB0AC1}"/>
              </a:ext>
            </a:extLst>
          </p:cNvPr>
          <p:cNvSpPr txBox="1"/>
          <p:nvPr/>
        </p:nvSpPr>
        <p:spPr>
          <a:xfrm>
            <a:off x="5197091" y="1671294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업로드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7216C-08B9-668E-35AF-340E69B665F3}"/>
              </a:ext>
            </a:extLst>
          </p:cNvPr>
          <p:cNvSpPr txBox="1"/>
          <p:nvPr/>
        </p:nvSpPr>
        <p:spPr>
          <a:xfrm>
            <a:off x="7966601" y="164479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인증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C8161-3894-97C9-BFA6-94184EF69C1D}"/>
              </a:ext>
            </a:extLst>
          </p:cNvPr>
          <p:cNvSpPr txBox="1"/>
          <p:nvPr/>
        </p:nvSpPr>
        <p:spPr>
          <a:xfrm>
            <a:off x="4502494" y="3953592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결제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(Server Down)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2F4D5-0A14-8B41-57FF-36D8F7747972}"/>
              </a:ext>
            </a:extLst>
          </p:cNvPr>
          <p:cNvSpPr txBox="1"/>
          <p:nvPr/>
        </p:nvSpPr>
        <p:spPr>
          <a:xfrm>
            <a:off x="7742928" y="3957996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회원가입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4" name="그림 13" descr="상징, 원, 로고이(가) 표시된 사진&#10;&#10;자동 생성된 설명">
            <a:extLst>
              <a:ext uri="{FF2B5EF4-FFF2-40B4-BE49-F238E27FC236}">
                <a16:creationId xmlns:a16="http://schemas.microsoft.com/office/drawing/2014/main" id="{3AC7F374-FA41-AC1E-0839-060F3F610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52174" y="2520702"/>
            <a:ext cx="2133600" cy="2070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F6EA3B-7454-C053-D6C9-289092DE9CB0}"/>
              </a:ext>
            </a:extLst>
          </p:cNvPr>
          <p:cNvSpPr txBox="1"/>
          <p:nvPr/>
        </p:nvSpPr>
        <p:spPr>
          <a:xfrm>
            <a:off x="7147036" y="384041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하나하나의 이상을 살피는 것이 아닌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최소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개의 컨테이너 실행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과 같은 기능을 갖음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. </a:t>
            </a:r>
          </a:p>
        </p:txBody>
      </p:sp>
      <p:pic>
        <p:nvPicPr>
          <p:cNvPr id="36" name="그림 35" descr="금, 노랑, 대칭, 스크린샷이(가) 표시된 사진&#10;&#10;자동 생성된 설명">
            <a:extLst>
              <a:ext uri="{FF2B5EF4-FFF2-40B4-BE49-F238E27FC236}">
                <a16:creationId xmlns:a16="http://schemas.microsoft.com/office/drawing/2014/main" id="{AFEA0DAF-AD65-6283-01F8-9E9D09D8D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02494" y="1296972"/>
            <a:ext cx="4861710" cy="52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6.25E-7 0.00023 C 0.00352 0.00069 0.00703 0.00231 0.01081 0.00185 C 0.01237 0.00185 0.01914 -0.00278 0.02174 -0.00394 C 0.02331 -0.00463 0.02487 -0.00509 0.02643 -0.00579 C 0.02891 -0.00695 0.03125 -0.0088 0.03372 -0.00972 L 0.03867 -0.01158 C 0.04023 -0.01296 0.04167 -0.01435 0.04349 -0.01551 C 0.04844 -0.01852 0.05091 -0.01945 0.0556 -0.0213 C 0.06055 -0.02662 0.06198 -0.02847 0.06888 -0.03287 C 0.07083 -0.03403 0.07292 -0.03542 0.075 -0.03681 C 0.07656 -0.03796 0.07812 -0.03935 0.07969 -0.04051 C 0.08099 -0.04144 0.08216 -0.04167 0.08346 -0.04259 C 0.08516 -0.04375 0.08659 -0.04537 0.08828 -0.0463 C 0.09062 -0.04792 0.09323 -0.04838 0.09557 -0.05023 C 0.09713 -0.05162 0.0987 -0.05301 0.10039 -0.05417 C 0.10156 -0.05486 0.10299 -0.05509 0.10404 -0.05602 C 0.11237 -0.06273 0.10234 -0.05787 0.1125 -0.06181 C 0.11367 -0.0632 0.11497 -0.06435 0.11615 -0.06574 C 0.11771 -0.06759 0.1194 -0.06968 0.12096 -0.07153 C 0.12253 -0.07292 0.12435 -0.07384 0.12591 -0.07523 C 0.13268 -0.08218 0.12838 -0.07963 0.13424 -0.08496 C 0.13802 -0.08843 0.13958 -0.08843 0.14284 -0.09283 C 0.14414 -0.09445 0.14505 -0.09676 0.14648 -0.09861 C 0.1487 -0.10139 0.1513 -0.10371 0.15378 -0.10625 C 0.15495 -0.10764 0.15638 -0.10857 0.15742 -0.11019 C 0.16198 -0.11759 0.1595 -0.11435 0.16458 -0.11968 C 0.17083 -0.13472 0.16849 -0.12685 0.17187 -0.14306 L 0.17305 -0.14884 C 0.17227 -0.15 0.17174 -0.15185 0.1707 -0.15255 C 0.16836 -0.1544 0.16341 -0.15648 0.16341 -0.15625 C 0.15365 -0.15509 0.15195 -0.15949 0.14766 -0.1507 C 0.14674 -0.14884 0.14609 -0.14676 0.14518 -0.14491 C 0.14557 -0.13588 0.14544 -0.12662 0.14648 -0.11783 C 0.14687 -0.11366 0.15039 -0.10996 0.15247 -0.1081 C 0.15365 -0.10718 0.15508 -0.10718 0.15612 -0.10625 C 0.15742 -0.10533 0.15833 -0.10324 0.15963 -0.10232 C 0.16133 -0.10139 0.16302 -0.10093 0.16458 -0.10046 C 0.17578 -0.09676 0.17578 -0.09861 0.19128 -0.09653 C 0.19453 -0.09607 0.19766 -0.09537 0.20091 -0.09468 C 0.2987 -0.09653 0.29779 -0.04514 0.29779 -0.10046 L 0.46992 -0.15833 L 0.43477 -0.19884 L 0.4069 -0.19306 L 0.44805 0.19514 L 0.48698 0.20092 L 0.47721 0.15648 L 0.17552 0.17384 L 0.1707 0.22801 L 0.21536 0.22014 L 0.21315 0.11967 L 0.0095 0.03472 " pathEditMode="relative" rAng="0" ptsTypes="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49" y="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9227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결국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컨테이너를 관리하기 위한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tool</a:t>
            </a: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3220368-5358-8EB2-0BE0-F1A210F89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02494" y="2019205"/>
            <a:ext cx="2264756" cy="1443782"/>
          </a:xfrm>
          <a:prstGeom prst="rect">
            <a:avLst/>
          </a:prstGeom>
        </p:spPr>
      </p:pic>
      <p:pic>
        <p:nvPicPr>
          <p:cNvPr id="2" name="그림 1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225E2504-9192-2452-C36A-60870CB1E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83970" y="2019205"/>
            <a:ext cx="2264756" cy="144378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79F08E6-E973-FD63-F10A-B95FBA5C77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43448" y="4303263"/>
            <a:ext cx="2264756" cy="1443782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BD6704E-6E0C-D09C-A074-4EF7849BC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83970" y="4303263"/>
            <a:ext cx="2264756" cy="1443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8E567-3DFA-8705-E9DD-49BD49AB0AC1}"/>
              </a:ext>
            </a:extLst>
          </p:cNvPr>
          <p:cNvSpPr txBox="1"/>
          <p:nvPr/>
        </p:nvSpPr>
        <p:spPr>
          <a:xfrm>
            <a:off x="5197091" y="1671294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업로드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7216C-08B9-668E-35AF-340E69B665F3}"/>
              </a:ext>
            </a:extLst>
          </p:cNvPr>
          <p:cNvSpPr txBox="1"/>
          <p:nvPr/>
        </p:nvSpPr>
        <p:spPr>
          <a:xfrm>
            <a:off x="7966601" y="164479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인증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C8161-3894-97C9-BFA6-94184EF69C1D}"/>
              </a:ext>
            </a:extLst>
          </p:cNvPr>
          <p:cNvSpPr txBox="1"/>
          <p:nvPr/>
        </p:nvSpPr>
        <p:spPr>
          <a:xfrm>
            <a:off x="4502494" y="3953592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결제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(Server Down)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2F4D5-0A14-8B41-57FF-36D8F7747972}"/>
              </a:ext>
            </a:extLst>
          </p:cNvPr>
          <p:cNvSpPr txBox="1"/>
          <p:nvPr/>
        </p:nvSpPr>
        <p:spPr>
          <a:xfrm>
            <a:off x="7742928" y="3957996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회원가입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4" name="그림 13" descr="상징, 원, 로고이(가) 표시된 사진&#10;&#10;자동 생성된 설명">
            <a:extLst>
              <a:ext uri="{FF2B5EF4-FFF2-40B4-BE49-F238E27FC236}">
                <a16:creationId xmlns:a16="http://schemas.microsoft.com/office/drawing/2014/main" id="{3AC7F374-FA41-AC1E-0839-060F3F610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52174" y="2520702"/>
            <a:ext cx="2133600" cy="2070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F6EA3B-7454-C053-D6C9-289092DE9CB0}"/>
              </a:ext>
            </a:extLst>
          </p:cNvPr>
          <p:cNvSpPr txBox="1"/>
          <p:nvPr/>
        </p:nvSpPr>
        <p:spPr>
          <a:xfrm>
            <a:off x="7147036" y="384041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하나하나의 이상을 살피는 것이 아닌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최소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개의 컨테이너 실행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과 같은 기능을 갖음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. </a:t>
            </a:r>
          </a:p>
        </p:txBody>
      </p:sp>
      <p:pic>
        <p:nvPicPr>
          <p:cNvPr id="13" name="그림 12" descr="원, 그래픽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09ED5473-267A-8DB7-854F-ECFB7DEAC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24743" y="4039319"/>
            <a:ext cx="806231" cy="801507"/>
          </a:xfrm>
          <a:prstGeom prst="rect">
            <a:avLst/>
          </a:prstGeom>
        </p:spPr>
      </p:pic>
      <p:pic>
        <p:nvPicPr>
          <p:cNvPr id="17" name="그림 16" descr="스케치, 블랙, 원, 디자인이(가) 표시된 사진&#10;&#10;자동 생성된 설명">
            <a:extLst>
              <a:ext uri="{FF2B5EF4-FFF2-40B4-BE49-F238E27FC236}">
                <a16:creationId xmlns:a16="http://schemas.microsoft.com/office/drawing/2014/main" id="{D5212BA7-7808-8611-9457-0D25FE41B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2003" y="5509832"/>
            <a:ext cx="423655" cy="54868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4BFE078E-4A18-4B17-3006-3AA305AD56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-181733" y="4256818"/>
            <a:ext cx="2652770" cy="26527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4994B2F-2729-3F0F-3685-F315682C09C1}"/>
              </a:ext>
            </a:extLst>
          </p:cNvPr>
          <p:cNvSpPr txBox="1"/>
          <p:nvPr/>
        </p:nvSpPr>
        <p:spPr>
          <a:xfrm>
            <a:off x="2500062" y="5728007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개 컨테이너 늘 실행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7" name="그림 3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72B9D1E6-BC0D-1318-B7C3-08580D4B9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43448" y="4307698"/>
            <a:ext cx="2264756" cy="14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2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96 0.20209 L 0.02096 0.20162 C 0.02422 0.20139 0.02773 0.2007 0.03138 0.20047 C 0.04948 0.19954 0.06745 0.20047 0.08555 0.19908 C 0.08776 0.19884 0.08984 0.19699 0.09206 0.1963 C 0.09531 0.19491 0.10247 0.19352 0.10247 0.19306 C 0.1043 0.19236 0.10612 0.19144 0.10781 0.19051 C 0.10924 0.18982 0.11081 0.18982 0.11198 0.18912 C 0.11575 0.18727 0.11914 0.18542 0.12279 0.18334 L 0.12812 0.18056 C 0.12995 0.17963 0.13177 0.17871 0.13333 0.17755 C 0.1349 0.17685 0.13607 0.1757 0.13763 0.17477 C 0.13945 0.17384 0.14141 0.17315 0.14297 0.17199 C 0.14453 0.17084 0.1457 0.16875 0.14713 0.16783 C 0.15 0.16551 0.15312 0.16412 0.15573 0.16181 C 0.15664 0.16111 0.15794 0.16019 0.15885 0.15926 C 0.16029 0.15764 0.16159 0.15556 0.16315 0.15486 C 0.16484 0.15371 0.16654 0.15371 0.16836 0.15324 C 0.17409 0.14954 0.17357 0.14954 0.18125 0.1463 C 0.18255 0.1456 0.18398 0.14514 0.18542 0.14468 C 0.18646 0.14398 0.1875 0.14259 0.18867 0.14213 C 0.18958 0.14144 0.19088 0.14097 0.1918 0.14051 C 0.19401 0.13866 0.19818 0.13496 0.19818 0.13449 C 0.20299 0.125 0.20156 0.1294 0.20338 0.12199 C 0.20456 0.13056 0.20508 0.13935 0.20664 0.14746 C 0.20703 0.14931 0.21133 0.15278 0.21198 0.15324 C 0.22122 0.16227 0.21198 0.15371 0.21953 0.16042 C 0.2237 0.16898 0.21914 0.16158 0.22461 0.16621 C 0.23203 0.17222 0.22109 0.16644 0.22995 0.1706 C 0.23112 0.1713 0.23203 0.17269 0.2332 0.17315 C 0.23529 0.17477 0.23945 0.17639 0.23945 0.17616 C 0.24036 0.17732 0.24088 0.17847 0.24167 0.17917 C 0.24271 0.17986 0.24401 0.17963 0.24492 0.18056 C 0.24648 0.18195 0.24935 0.18634 0.24935 0.18611 " pathEditMode="relative" rAng="0" ptsTypes="AAAAAAAAAAAAAAAAAAAAAAAAAAAAAAAA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33 0.03588 L 0.05833 0.03588 L 0.07461 0.03009 C 0.07643 0.02963 0.07825 0.0294 0.07995 0.02824 C 0.09193 0.02129 0.07383 0.03241 0.08659 0.02245 C 0.08867 0.02083 0.09088 0.01991 0.0931 0.01852 C 0.09492 0.01736 0.09661 0.01597 0.09844 0.01481 C 0.10065 0.01342 0.10299 0.01273 0.10495 0.01088 C 0.10651 0.00949 0.10781 0.00764 0.10937 0.00694 C 0.11224 0.00579 0.1151 0.00579 0.1181 0.00509 C 0.11992 0.00463 0.12161 0.0037 0.12344 0.00324 C 0.13542 0.0037 0.1474 0.00393 0.15937 0.00509 C 0.16081 0.00509 0.16224 0.00625 0.16367 0.00694 C 0.16588 0.0081 0.1681 0.00926 0.17018 0.01088 C 0.17409 0.01366 0.17643 0.01504 0.17995 0.01852 C 0.18112 0.01967 0.18216 0.02129 0.1832 0.02245 C 0.18503 0.02454 0.18698 0.02616 0.18867 0.02824 C 0.19388 0.03495 0.18737 0.03009 0.19414 0.03403 C 0.19596 0.03657 0.19766 0.03935 0.19961 0.04167 C 0.20065 0.04305 0.20182 0.04421 0.20286 0.0456 C 0.20365 0.04676 0.20417 0.04838 0.20495 0.04954 C 0.20638 0.05162 0.20794 0.05324 0.20937 0.05532 C 0.21055 0.05717 0.21146 0.05926 0.21263 0.06111 C 0.21393 0.06319 0.21562 0.06481 0.21693 0.0669 L 0.22565 0.08241 C 0.22669 0.08426 0.22812 0.08588 0.22891 0.08819 C 0.22969 0.09004 0.23021 0.09236 0.23112 0.09398 C 0.23542 0.10162 0.23333 0.09398 0.23646 0.10162 C 0.23815 0.10532 0.23906 0.10995 0.24088 0.11319 L 0.24518 0.12106 C 0.24557 0.12292 0.2457 0.12523 0.24635 0.12685 C 0.24753 0.12986 0.25065 0.13449 0.25065 0.13449 C 0.25104 0.13657 0.25117 0.13866 0.25169 0.14028 C 0.2556 0.15185 0.25378 0.13171 0.2582 0.15579 C 0.25963 0.16342 0.25859 0.16018 0.26146 0.16551 C 0.26185 0.16736 0.26224 0.16921 0.26263 0.17129 C 0.26302 0.17407 0.26393 0.18171 0.26484 0.18472 C 0.26536 0.1868 0.26628 0.18866 0.26693 0.19051 C 0.26732 0.19352 0.26914 0.20555 0.26914 0.20787 C 0.26914 0.23495 0.26875 0.26204 0.2681 0.28912 C 0.26797 0.29097 0.26641 0.30046 0.26588 0.30278 C 0.26094 0.32292 0.26706 0.29444 0.25937 0.32199 C 0.25859 0.32454 0.2582 0.32731 0.25716 0.32963 C 0.25286 0.34004 0.25391 0.33472 0.24961 0.3412 C 0.24844 0.34305 0.24753 0.34537 0.24635 0.34722 C 0.24531 0.34861 0.24401 0.34954 0.2431 0.35092 C 0.23815 0.35787 0.24401 0.35347 0.23542 0.3625 C 0.2306 0.36782 0.22461 0.37245 0.21914 0.37616 C 0.2181 0.37685 0.21706 0.37778 0.21588 0.37801 C 0.21263 0.37893 0.20937 0.3794 0.20612 0.37986 C 0.19844 0.3794 0.19088 0.37917 0.1832 0.37801 C 0.18216 0.37778 0.18112 0.37662 0.17995 0.37616 C 0.17825 0.37523 0.17643 0.37477 0.17461 0.37407 C 0.16966 0.36829 0.16354 0.36227 0.16042 0.35301 C 0.15937 0.34977 0.15846 0.34629 0.15716 0.34329 C 0.15586 0.34028 0.15391 0.33866 0.15286 0.33542 C 0.15143 0.33171 0.15039 0.32731 0.14844 0.32384 C 0.14557 0.31875 0.14609 0.31991 0.1431 0.31227 C 0.14154 0.30856 0.1401 0.30463 0.13867 0.30069 C 0.13802 0.29884 0.13737 0.29676 0.13659 0.29491 C 0.13542 0.29236 0.13424 0.29004 0.1332 0.28727 C 0.13242 0.28472 0.1319 0.28194 0.13112 0.2794 C 0.13047 0.27754 0.12969 0.27569 0.12891 0.27361 C 0.12825 0.26852 0.12773 0.26319 0.12669 0.2581 L 0.12461 0.24653 C 0.12487 0.23171 0.125 0.2169 0.12565 0.20208 C 0.12578 0.20023 0.12617 0.19815 0.12669 0.19629 C 0.12734 0.19421 0.12825 0.19259 0.12891 0.19051 C 0.13112 0.18356 0.1306 0.18287 0.1332 0.17708 C 0.13385 0.17569 0.13477 0.17454 0.13542 0.17315 C 0.1362 0.17129 0.13672 0.16921 0.13763 0.16736 C 0.13893 0.16458 0.14062 0.1625 0.14193 0.15972 C 0.1431 0.15717 0.14401 0.1544 0.14518 0.15185 C 0.14805 0.14653 0.15104 0.14167 0.15391 0.13657 C 0.15534 0.13379 0.15651 0.13079 0.1582 0.1287 C 0.16107 0.12546 0.16315 0.12315 0.16588 0.11898 C 0.16667 0.11782 0.16719 0.1162 0.1681 0.11528 C 0.17305 0.10926 0.17109 0.11319 0.17565 0.10949 C 0.18789 0.09954 0.18008 0.10324 0.18984 0.09977 C 0.19128 0.09838 0.19258 0.09653 0.19414 0.09583 C 0.19844 0.09398 0.20716 0.09213 0.20716 0.09213 C 0.21484 0.09259 0.2224 0.09282 0.22995 0.09398 C 0.23242 0.09421 0.23789 0.09815 0.23984 0.09977 C 0.24102 0.10069 0.24193 0.10254 0.2431 0.1037 C 0.25052 0.11018 0.24115 0.09792 0.25169 0.11134 C 0.2526 0.1125 0.25312 0.11412 0.25391 0.11528 C 0.25703 0.11967 0.25703 0.11782 0.25937 0.12292 C 0.26016 0.12477 0.26055 0.12708 0.26146 0.1287 C 0.2625 0.13032 0.2638 0.13125 0.26484 0.13264 C 0.26562 0.13379 0.26628 0.13518 0.26693 0.13657 C 0.27031 0.15463 0.26484 0.12778 0.27135 0.14815 C 0.272 0.15046 0.27174 0.15324 0.2724 0.15579 C 0.27292 0.15787 0.27383 0.15972 0.27461 0.16157 C 0.27734 0.17616 0.27357 0.1581 0.27786 0.17315 C 0.27865 0.17639 0.27917 0.17963 0.27995 0.18287 C 0.2806 0.18495 0.28164 0.18657 0.28216 0.18866 C 0.28307 0.19236 0.28333 0.19653 0.28437 0.20023 C 0.28503 0.20278 0.28594 0.20532 0.28646 0.20787 C 0.28737 0.2118 0.28867 0.21967 0.28867 0.21967 C 0.28906 0.22292 0.29088 0.24213 0.29088 0.24467 C 0.29088 0.27708 0.29284 0.28912 0.28763 0.31227 C 0.28685 0.31551 0.28633 0.31898 0.28542 0.32199 C 0.28477 0.32407 0.28047 0.33472 0.27995 0.33542 C 0.27878 0.33773 0.27708 0.33935 0.27565 0.3412 C 0.27174 0.35185 0.27552 0.34329 0.2681 0.35301 C 0.26719 0.35393 0.26667 0.35555 0.26588 0.35671 C 0.26302 0.36088 0.26003 0.36458 0.25716 0.36829 C 0.25573 0.37037 0.25443 0.37268 0.25286 0.37407 C 0.25143 0.37546 0.24974 0.37639 0.24844 0.37801 C 0.24154 0.3868 0.24935 0.38194 0.24088 0.38565 C 0.23333 0.39467 0.23685 0.39213 0.23112 0.39537 C 0.22995 0.39676 0.22904 0.39838 0.22786 0.3993 C 0.22643 0.40023 0.21901 0.40278 0.2181 0.40324 C 0.20977 0.40254 0.2013 0.40278 0.1931 0.40116 C 0.18711 0.4 0.18372 0.39051 0.17995 0.38379 C 0.17187 0.36944 0.1819 0.38773 0.17344 0.37037 C 0.17253 0.36829 0.17109 0.36667 0.17018 0.36458 C 0.16927 0.36227 0.16888 0.35926 0.1681 0.35671 C 0.16602 0.35046 0.16562 0.35046 0.16263 0.34514 C 0.15794 0.3287 0.16328 0.34444 0.15716 0.33356 C 0.15625 0.33194 0.15586 0.32963 0.15495 0.32778 C 0.14713 0.31134 0.15352 0.32754 0.14844 0.31435 C 0.14818 0.31227 0.14792 0.31018 0.1474 0.30856 C 0.14609 0.3044 0.14388 0.30116 0.1431 0.29676 C 0.14271 0.29491 0.14232 0.29305 0.14193 0.29097 C 0.13919 0.27407 0.14245 0.29143 0.13984 0.27754 C 0.13763 0.25116 0.1375 0.25532 0.13984 0.21366 C 0.1401 0.20764 0.1431 0.20092 0.14518 0.19629 C 0.14583 0.19491 0.14674 0.19398 0.1474 0.19259 C 0.14896 0.18889 0.15052 0.18518 0.15169 0.18102 C 0.15247 0.17824 0.15286 0.17546 0.15391 0.17315 C 0.15547 0.16967 0.15755 0.16667 0.15937 0.16342 C 0.16003 0.16227 0.16068 0.16065 0.16159 0.15972 C 0.16263 0.15833 0.1638 0.15717 0.16484 0.15579 C 0.16706 0.15254 0.16953 0.14514 0.1724 0.14421 C 0.19727 0.13588 0.2224 0.13125 0.2474 0.12477 C 0.24844 0.12685 0.24935 0.12917 0.25065 0.13055 C 0.25195 0.13241 0.25391 0.13241 0.25495 0.13449 C 0.2569 0.13773 0.25794 0.14213 0.25937 0.14606 C 0.26042 0.1493 0.26172 0.15254 0.26263 0.15579 C 0.26315 0.15764 0.26328 0.15972 0.26367 0.16157 C 0.26432 0.16481 0.26523 0.16805 0.26588 0.17129 C 0.26641 0.17384 0.26641 0.17662 0.26693 0.17893 C 0.26823 0.18426 0.27135 0.19444 0.27135 0.19444 C 0.27161 0.19768 0.27187 0.20092 0.2724 0.20417 C 0.27331 0.20995 0.275 0.21551 0.27565 0.22153 C 0.27695 0.2331 0.27617 0.22801 0.27786 0.23704 C 0.27812 0.24143 0.27852 0.24606 0.27891 0.25046 C 0.27917 0.2537 0.27982 0.25694 0.27995 0.26018 C 0.28047 0.26667 0.2806 0.27315 0.28112 0.2794 C 0.28164 0.28588 0.28281 0.29236 0.2832 0.29884 C 0.28359 0.30393 0.28385 0.30903 0.28437 0.31435 C 0.28463 0.3169 0.28516 0.31944 0.28542 0.32199 C 0.28633 0.33032 0.28633 0.33727 0.28763 0.34514 C 0.29023 0.3625 0.28906 0.35092 0.29193 0.36643 C 0.29245 0.36898 0.29258 0.37153 0.2931 0.37407 C 0.2974 0.39977 0.29297 0.37407 0.2974 0.39352 C 0.29818 0.39722 0.29818 0.40185 0.29961 0.40509 C 0.30195 0.41088 0.30299 0.41412 0.30612 0.41852 C 0.30703 0.42014 0.30833 0.42106 0.30937 0.42245 C 0.31016 0.42361 0.31055 0.42569 0.31146 0.42639 C 0.31836 0.43125 0.32617 0.43102 0.3332 0.43217 C 0.36445 0.43009 0.35911 0.44629 0.36484 0.42639 " pathEditMode="relative" ptsTypes="AAAAAAAAAAAAAAAAAAAAAAAAAAAAAAAAAAAAAAAAAAAAAAAAAAAAAAAAAAAAAAAAAAAAAAAAAAAAAAAAAAAAAAAAAAAAAAAAAAAAAAAAAAAAAAAAAAAAAA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4931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컨테이너를 관리하기 위한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tool</a:t>
            </a: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264797-2AFC-04B6-8F6E-EB7E5E58617C}"/>
              </a:ext>
            </a:extLst>
          </p:cNvPr>
          <p:cNvSpPr txBox="1"/>
          <p:nvPr/>
        </p:nvSpPr>
        <p:spPr>
          <a:xfrm>
            <a:off x="2384749" y="184992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968D3C-849F-2933-5FFE-F6199C07DDA5}"/>
              </a:ext>
            </a:extLst>
          </p:cNvPr>
          <p:cNvSpPr txBox="1"/>
          <p:nvPr/>
        </p:nvSpPr>
        <p:spPr>
          <a:xfrm>
            <a:off x="3118756" y="1845522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524DAB-C6E2-103D-12A6-CB598F49098E}"/>
              </a:ext>
            </a:extLst>
          </p:cNvPr>
          <p:cNvSpPr txBox="1"/>
          <p:nvPr/>
        </p:nvSpPr>
        <p:spPr>
          <a:xfrm>
            <a:off x="3831447" y="184552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B01F67-BCAC-CAC8-65C7-698BCB82C9D8}"/>
              </a:ext>
            </a:extLst>
          </p:cNvPr>
          <p:cNvSpPr txBox="1"/>
          <p:nvPr/>
        </p:nvSpPr>
        <p:spPr>
          <a:xfrm>
            <a:off x="4565454" y="184111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B45CFF-6614-643D-7CF6-2BF038517B50}"/>
              </a:ext>
            </a:extLst>
          </p:cNvPr>
          <p:cNvSpPr txBox="1"/>
          <p:nvPr/>
        </p:nvSpPr>
        <p:spPr>
          <a:xfrm>
            <a:off x="2537149" y="200232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A6C902-BDFF-1A9C-1F51-6D452CCFD72B}"/>
              </a:ext>
            </a:extLst>
          </p:cNvPr>
          <p:cNvSpPr txBox="1"/>
          <p:nvPr/>
        </p:nvSpPr>
        <p:spPr>
          <a:xfrm>
            <a:off x="3271156" y="1997922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B444B4-D413-F1BD-6767-C5C3638F8633}"/>
              </a:ext>
            </a:extLst>
          </p:cNvPr>
          <p:cNvSpPr txBox="1"/>
          <p:nvPr/>
        </p:nvSpPr>
        <p:spPr>
          <a:xfrm>
            <a:off x="3983847" y="199792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819C7C-7AEB-B59A-0E12-31B969485057}"/>
              </a:ext>
            </a:extLst>
          </p:cNvPr>
          <p:cNvSpPr txBox="1"/>
          <p:nvPr/>
        </p:nvSpPr>
        <p:spPr>
          <a:xfrm>
            <a:off x="4717854" y="199351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5D14A4-5FBF-201C-C7AE-10856AF39D74}"/>
              </a:ext>
            </a:extLst>
          </p:cNvPr>
          <p:cNvSpPr txBox="1"/>
          <p:nvPr/>
        </p:nvSpPr>
        <p:spPr>
          <a:xfrm>
            <a:off x="2689549" y="215472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EB8508-17EE-2140-5067-2946AECB6D3D}"/>
              </a:ext>
            </a:extLst>
          </p:cNvPr>
          <p:cNvSpPr txBox="1"/>
          <p:nvPr/>
        </p:nvSpPr>
        <p:spPr>
          <a:xfrm>
            <a:off x="3423556" y="2150322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D804AF-2028-B681-020C-BA95A59FFCA6}"/>
              </a:ext>
            </a:extLst>
          </p:cNvPr>
          <p:cNvSpPr txBox="1"/>
          <p:nvPr/>
        </p:nvSpPr>
        <p:spPr>
          <a:xfrm>
            <a:off x="4136247" y="215032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90FFA9-914A-7A32-A460-BED30D442F26}"/>
              </a:ext>
            </a:extLst>
          </p:cNvPr>
          <p:cNvSpPr txBox="1"/>
          <p:nvPr/>
        </p:nvSpPr>
        <p:spPr>
          <a:xfrm>
            <a:off x="4870254" y="214591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A9DA4C-34CA-D05E-13F2-1CC016BE9EAC}"/>
              </a:ext>
            </a:extLst>
          </p:cNvPr>
          <p:cNvSpPr txBox="1"/>
          <p:nvPr/>
        </p:nvSpPr>
        <p:spPr>
          <a:xfrm>
            <a:off x="2340512" y="300670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2B7ED4-10F5-D247-09CB-E6482BA2019C}"/>
              </a:ext>
            </a:extLst>
          </p:cNvPr>
          <p:cNvSpPr txBox="1"/>
          <p:nvPr/>
        </p:nvSpPr>
        <p:spPr>
          <a:xfrm>
            <a:off x="3074519" y="300230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50CFEE-900D-F176-7C3D-D703FA9FD2AD}"/>
              </a:ext>
            </a:extLst>
          </p:cNvPr>
          <p:cNvSpPr txBox="1"/>
          <p:nvPr/>
        </p:nvSpPr>
        <p:spPr>
          <a:xfrm>
            <a:off x="3787210" y="300230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DE762F-C3DC-BBFD-B333-4DBD8221659E}"/>
              </a:ext>
            </a:extLst>
          </p:cNvPr>
          <p:cNvSpPr txBox="1"/>
          <p:nvPr/>
        </p:nvSpPr>
        <p:spPr>
          <a:xfrm>
            <a:off x="4521217" y="299789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FE9C45-2AC6-EEE7-855E-7CFA7B55D1F8}"/>
              </a:ext>
            </a:extLst>
          </p:cNvPr>
          <p:cNvSpPr txBox="1"/>
          <p:nvPr/>
        </p:nvSpPr>
        <p:spPr>
          <a:xfrm>
            <a:off x="2492912" y="315910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E95299-8388-2D47-19BF-3622CD24162B}"/>
              </a:ext>
            </a:extLst>
          </p:cNvPr>
          <p:cNvSpPr txBox="1"/>
          <p:nvPr/>
        </p:nvSpPr>
        <p:spPr>
          <a:xfrm>
            <a:off x="3226919" y="315470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E425C2-2763-21F7-797E-32B31B363095}"/>
              </a:ext>
            </a:extLst>
          </p:cNvPr>
          <p:cNvSpPr txBox="1"/>
          <p:nvPr/>
        </p:nvSpPr>
        <p:spPr>
          <a:xfrm>
            <a:off x="3939610" y="315470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FA7CA6-6FDF-73A7-9133-B81AC8F768D8}"/>
              </a:ext>
            </a:extLst>
          </p:cNvPr>
          <p:cNvSpPr txBox="1"/>
          <p:nvPr/>
        </p:nvSpPr>
        <p:spPr>
          <a:xfrm>
            <a:off x="4673617" y="315029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311A1D3-CE37-3174-C309-6913BF95908F}"/>
              </a:ext>
            </a:extLst>
          </p:cNvPr>
          <p:cNvSpPr txBox="1"/>
          <p:nvPr/>
        </p:nvSpPr>
        <p:spPr>
          <a:xfrm>
            <a:off x="2645312" y="331150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BA89AF-2BA8-476C-6BED-CC8BE8752CE1}"/>
              </a:ext>
            </a:extLst>
          </p:cNvPr>
          <p:cNvSpPr txBox="1"/>
          <p:nvPr/>
        </p:nvSpPr>
        <p:spPr>
          <a:xfrm>
            <a:off x="3379319" y="330710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C249DF-5180-B6C8-727C-C2FF9C7E97AB}"/>
              </a:ext>
            </a:extLst>
          </p:cNvPr>
          <p:cNvSpPr txBox="1"/>
          <p:nvPr/>
        </p:nvSpPr>
        <p:spPr>
          <a:xfrm>
            <a:off x="4092010" y="330710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111CC3-C7B3-2B5D-D911-8ED060B37A4D}"/>
              </a:ext>
            </a:extLst>
          </p:cNvPr>
          <p:cNvSpPr txBox="1"/>
          <p:nvPr/>
        </p:nvSpPr>
        <p:spPr>
          <a:xfrm>
            <a:off x="4826017" y="330269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83D389-1B6B-E105-FEF2-F649E22DCC0F}"/>
              </a:ext>
            </a:extLst>
          </p:cNvPr>
          <p:cNvSpPr txBox="1"/>
          <p:nvPr/>
        </p:nvSpPr>
        <p:spPr>
          <a:xfrm>
            <a:off x="2313796" y="435479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BB4E9D9-44AA-246B-21FD-14A4A53888AC}"/>
              </a:ext>
            </a:extLst>
          </p:cNvPr>
          <p:cNvSpPr txBox="1"/>
          <p:nvPr/>
        </p:nvSpPr>
        <p:spPr>
          <a:xfrm>
            <a:off x="3047803" y="435039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790BE61-1A4D-0283-A88B-03D47ED01874}"/>
              </a:ext>
            </a:extLst>
          </p:cNvPr>
          <p:cNvSpPr txBox="1"/>
          <p:nvPr/>
        </p:nvSpPr>
        <p:spPr>
          <a:xfrm>
            <a:off x="3760494" y="4350389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524981-256C-B6D1-0FB2-19617514968B}"/>
              </a:ext>
            </a:extLst>
          </p:cNvPr>
          <p:cNvSpPr txBox="1"/>
          <p:nvPr/>
        </p:nvSpPr>
        <p:spPr>
          <a:xfrm>
            <a:off x="4494501" y="434598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1EC082-3308-91F1-C9ED-6911EA23DECD}"/>
              </a:ext>
            </a:extLst>
          </p:cNvPr>
          <p:cNvSpPr txBox="1"/>
          <p:nvPr/>
        </p:nvSpPr>
        <p:spPr>
          <a:xfrm>
            <a:off x="2466196" y="450719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5FFF50-6B6B-3ADF-B503-39A3EB032DFF}"/>
              </a:ext>
            </a:extLst>
          </p:cNvPr>
          <p:cNvSpPr txBox="1"/>
          <p:nvPr/>
        </p:nvSpPr>
        <p:spPr>
          <a:xfrm>
            <a:off x="3200203" y="450279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822EAA-7D80-800F-DE39-78CFF6B1DF3E}"/>
              </a:ext>
            </a:extLst>
          </p:cNvPr>
          <p:cNvSpPr txBox="1"/>
          <p:nvPr/>
        </p:nvSpPr>
        <p:spPr>
          <a:xfrm>
            <a:off x="3912894" y="4502789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670E41-99EF-EF3A-D093-69E2F27E7B04}"/>
              </a:ext>
            </a:extLst>
          </p:cNvPr>
          <p:cNvSpPr txBox="1"/>
          <p:nvPr/>
        </p:nvSpPr>
        <p:spPr>
          <a:xfrm>
            <a:off x="4646901" y="449838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269219-67CC-9795-1B2E-4C494DD7C6F0}"/>
              </a:ext>
            </a:extLst>
          </p:cNvPr>
          <p:cNvSpPr txBox="1"/>
          <p:nvPr/>
        </p:nvSpPr>
        <p:spPr>
          <a:xfrm>
            <a:off x="2618596" y="465959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136469-14E7-A089-1D49-83CBA3886C6C}"/>
              </a:ext>
            </a:extLst>
          </p:cNvPr>
          <p:cNvSpPr txBox="1"/>
          <p:nvPr/>
        </p:nvSpPr>
        <p:spPr>
          <a:xfrm>
            <a:off x="3352603" y="465519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4A7BA7B-01D1-1A16-7053-F43F7F090427}"/>
              </a:ext>
            </a:extLst>
          </p:cNvPr>
          <p:cNvSpPr txBox="1"/>
          <p:nvPr/>
        </p:nvSpPr>
        <p:spPr>
          <a:xfrm>
            <a:off x="4065294" y="4655189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6D154AE-C04F-7CF6-D88B-C1E6DCAC891A}"/>
              </a:ext>
            </a:extLst>
          </p:cNvPr>
          <p:cNvSpPr txBox="1"/>
          <p:nvPr/>
        </p:nvSpPr>
        <p:spPr>
          <a:xfrm>
            <a:off x="4799301" y="465078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26546" y="2599501"/>
            <a:ext cx="2206098" cy="140638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5EB090A-4FAB-C1B6-F373-08839F9EBB26}"/>
              </a:ext>
            </a:extLst>
          </p:cNvPr>
          <p:cNvSpPr txBox="1"/>
          <p:nvPr/>
        </p:nvSpPr>
        <p:spPr>
          <a:xfrm>
            <a:off x="2313796" y="5598008"/>
            <a:ext cx="3536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이 사람들을 수용할 준비가 안된 상태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1" name="그림 90" descr="인간의 얼굴, 유아, 사람, 흑백이(가) 표시된 사진&#10;&#10;자동 생성된 설명">
            <a:extLst>
              <a:ext uri="{FF2B5EF4-FFF2-40B4-BE49-F238E27FC236}">
                <a16:creationId xmlns:a16="http://schemas.microsoft.com/office/drawing/2014/main" id="{F77F9D46-8243-12EF-F3E0-6B10758A0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02451" y="1296972"/>
            <a:ext cx="2025454" cy="15190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9D19BDE-E6DF-B14F-E9B7-AC765B5238C5}"/>
              </a:ext>
            </a:extLst>
          </p:cNvPr>
          <p:cNvSpPr txBox="1"/>
          <p:nvPr/>
        </p:nvSpPr>
        <p:spPr>
          <a:xfrm>
            <a:off x="4820467" y="506500"/>
            <a:ext cx="2747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트래픽 증가 및 감소 시 장점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478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4931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컨테이너를 관리하기 위한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tool</a:t>
            </a: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264797-2AFC-04B6-8F6E-EB7E5E58617C}"/>
              </a:ext>
            </a:extLst>
          </p:cNvPr>
          <p:cNvSpPr txBox="1"/>
          <p:nvPr/>
        </p:nvSpPr>
        <p:spPr>
          <a:xfrm>
            <a:off x="2384749" y="184992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968D3C-849F-2933-5FFE-F6199C07DDA5}"/>
              </a:ext>
            </a:extLst>
          </p:cNvPr>
          <p:cNvSpPr txBox="1"/>
          <p:nvPr/>
        </p:nvSpPr>
        <p:spPr>
          <a:xfrm>
            <a:off x="3118756" y="1845522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524DAB-C6E2-103D-12A6-CB598F49098E}"/>
              </a:ext>
            </a:extLst>
          </p:cNvPr>
          <p:cNvSpPr txBox="1"/>
          <p:nvPr/>
        </p:nvSpPr>
        <p:spPr>
          <a:xfrm>
            <a:off x="3831447" y="184552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B01F67-BCAC-CAC8-65C7-698BCB82C9D8}"/>
              </a:ext>
            </a:extLst>
          </p:cNvPr>
          <p:cNvSpPr txBox="1"/>
          <p:nvPr/>
        </p:nvSpPr>
        <p:spPr>
          <a:xfrm>
            <a:off x="4565454" y="184111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B45CFF-6614-643D-7CF6-2BF038517B50}"/>
              </a:ext>
            </a:extLst>
          </p:cNvPr>
          <p:cNvSpPr txBox="1"/>
          <p:nvPr/>
        </p:nvSpPr>
        <p:spPr>
          <a:xfrm>
            <a:off x="2537149" y="200232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A6C902-BDFF-1A9C-1F51-6D452CCFD72B}"/>
              </a:ext>
            </a:extLst>
          </p:cNvPr>
          <p:cNvSpPr txBox="1"/>
          <p:nvPr/>
        </p:nvSpPr>
        <p:spPr>
          <a:xfrm>
            <a:off x="3271156" y="1997922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B444B4-D413-F1BD-6767-C5C3638F8633}"/>
              </a:ext>
            </a:extLst>
          </p:cNvPr>
          <p:cNvSpPr txBox="1"/>
          <p:nvPr/>
        </p:nvSpPr>
        <p:spPr>
          <a:xfrm>
            <a:off x="3983847" y="199792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819C7C-7AEB-B59A-0E12-31B969485057}"/>
              </a:ext>
            </a:extLst>
          </p:cNvPr>
          <p:cNvSpPr txBox="1"/>
          <p:nvPr/>
        </p:nvSpPr>
        <p:spPr>
          <a:xfrm>
            <a:off x="4717854" y="199351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5D14A4-5FBF-201C-C7AE-10856AF39D74}"/>
              </a:ext>
            </a:extLst>
          </p:cNvPr>
          <p:cNvSpPr txBox="1"/>
          <p:nvPr/>
        </p:nvSpPr>
        <p:spPr>
          <a:xfrm>
            <a:off x="2689549" y="215472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EB8508-17EE-2140-5067-2946AECB6D3D}"/>
              </a:ext>
            </a:extLst>
          </p:cNvPr>
          <p:cNvSpPr txBox="1"/>
          <p:nvPr/>
        </p:nvSpPr>
        <p:spPr>
          <a:xfrm>
            <a:off x="3423556" y="2150322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D804AF-2028-B681-020C-BA95A59FFCA6}"/>
              </a:ext>
            </a:extLst>
          </p:cNvPr>
          <p:cNvSpPr txBox="1"/>
          <p:nvPr/>
        </p:nvSpPr>
        <p:spPr>
          <a:xfrm>
            <a:off x="4136247" y="215032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90FFA9-914A-7A32-A460-BED30D442F26}"/>
              </a:ext>
            </a:extLst>
          </p:cNvPr>
          <p:cNvSpPr txBox="1"/>
          <p:nvPr/>
        </p:nvSpPr>
        <p:spPr>
          <a:xfrm>
            <a:off x="4870254" y="214591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A9DA4C-34CA-D05E-13F2-1CC016BE9EAC}"/>
              </a:ext>
            </a:extLst>
          </p:cNvPr>
          <p:cNvSpPr txBox="1"/>
          <p:nvPr/>
        </p:nvSpPr>
        <p:spPr>
          <a:xfrm>
            <a:off x="2340512" y="300670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2B7ED4-10F5-D247-09CB-E6482BA2019C}"/>
              </a:ext>
            </a:extLst>
          </p:cNvPr>
          <p:cNvSpPr txBox="1"/>
          <p:nvPr/>
        </p:nvSpPr>
        <p:spPr>
          <a:xfrm>
            <a:off x="3074519" y="300230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50CFEE-900D-F176-7C3D-D703FA9FD2AD}"/>
              </a:ext>
            </a:extLst>
          </p:cNvPr>
          <p:cNvSpPr txBox="1"/>
          <p:nvPr/>
        </p:nvSpPr>
        <p:spPr>
          <a:xfrm>
            <a:off x="3787210" y="300230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DE762F-C3DC-BBFD-B333-4DBD8221659E}"/>
              </a:ext>
            </a:extLst>
          </p:cNvPr>
          <p:cNvSpPr txBox="1"/>
          <p:nvPr/>
        </p:nvSpPr>
        <p:spPr>
          <a:xfrm>
            <a:off x="4521217" y="299789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FE9C45-2AC6-EEE7-855E-7CFA7B55D1F8}"/>
              </a:ext>
            </a:extLst>
          </p:cNvPr>
          <p:cNvSpPr txBox="1"/>
          <p:nvPr/>
        </p:nvSpPr>
        <p:spPr>
          <a:xfrm>
            <a:off x="2492912" y="315910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E95299-8388-2D47-19BF-3622CD24162B}"/>
              </a:ext>
            </a:extLst>
          </p:cNvPr>
          <p:cNvSpPr txBox="1"/>
          <p:nvPr/>
        </p:nvSpPr>
        <p:spPr>
          <a:xfrm>
            <a:off x="3226919" y="315470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E425C2-2763-21F7-797E-32B31B363095}"/>
              </a:ext>
            </a:extLst>
          </p:cNvPr>
          <p:cNvSpPr txBox="1"/>
          <p:nvPr/>
        </p:nvSpPr>
        <p:spPr>
          <a:xfrm>
            <a:off x="3939610" y="315470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FA7CA6-6FDF-73A7-9133-B81AC8F768D8}"/>
              </a:ext>
            </a:extLst>
          </p:cNvPr>
          <p:cNvSpPr txBox="1"/>
          <p:nvPr/>
        </p:nvSpPr>
        <p:spPr>
          <a:xfrm>
            <a:off x="4673617" y="315029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311A1D3-CE37-3174-C309-6913BF95908F}"/>
              </a:ext>
            </a:extLst>
          </p:cNvPr>
          <p:cNvSpPr txBox="1"/>
          <p:nvPr/>
        </p:nvSpPr>
        <p:spPr>
          <a:xfrm>
            <a:off x="2645312" y="331150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BA89AF-2BA8-476C-6BED-CC8BE8752CE1}"/>
              </a:ext>
            </a:extLst>
          </p:cNvPr>
          <p:cNvSpPr txBox="1"/>
          <p:nvPr/>
        </p:nvSpPr>
        <p:spPr>
          <a:xfrm>
            <a:off x="3379319" y="330710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C249DF-5180-B6C8-727C-C2FF9C7E97AB}"/>
              </a:ext>
            </a:extLst>
          </p:cNvPr>
          <p:cNvSpPr txBox="1"/>
          <p:nvPr/>
        </p:nvSpPr>
        <p:spPr>
          <a:xfrm>
            <a:off x="4092010" y="330710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111CC3-C7B3-2B5D-D911-8ED060B37A4D}"/>
              </a:ext>
            </a:extLst>
          </p:cNvPr>
          <p:cNvSpPr txBox="1"/>
          <p:nvPr/>
        </p:nvSpPr>
        <p:spPr>
          <a:xfrm>
            <a:off x="4826017" y="330269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83D389-1B6B-E105-FEF2-F649E22DCC0F}"/>
              </a:ext>
            </a:extLst>
          </p:cNvPr>
          <p:cNvSpPr txBox="1"/>
          <p:nvPr/>
        </p:nvSpPr>
        <p:spPr>
          <a:xfrm>
            <a:off x="2313796" y="435479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BB4E9D9-44AA-246B-21FD-14A4A53888AC}"/>
              </a:ext>
            </a:extLst>
          </p:cNvPr>
          <p:cNvSpPr txBox="1"/>
          <p:nvPr/>
        </p:nvSpPr>
        <p:spPr>
          <a:xfrm>
            <a:off x="3047803" y="435039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790BE61-1A4D-0283-A88B-03D47ED01874}"/>
              </a:ext>
            </a:extLst>
          </p:cNvPr>
          <p:cNvSpPr txBox="1"/>
          <p:nvPr/>
        </p:nvSpPr>
        <p:spPr>
          <a:xfrm>
            <a:off x="3760494" y="4350389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524981-256C-B6D1-0FB2-19617514968B}"/>
              </a:ext>
            </a:extLst>
          </p:cNvPr>
          <p:cNvSpPr txBox="1"/>
          <p:nvPr/>
        </p:nvSpPr>
        <p:spPr>
          <a:xfrm>
            <a:off x="4494501" y="434598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1EC082-3308-91F1-C9ED-6911EA23DECD}"/>
              </a:ext>
            </a:extLst>
          </p:cNvPr>
          <p:cNvSpPr txBox="1"/>
          <p:nvPr/>
        </p:nvSpPr>
        <p:spPr>
          <a:xfrm>
            <a:off x="2466196" y="450719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5FFF50-6B6B-3ADF-B503-39A3EB032DFF}"/>
              </a:ext>
            </a:extLst>
          </p:cNvPr>
          <p:cNvSpPr txBox="1"/>
          <p:nvPr/>
        </p:nvSpPr>
        <p:spPr>
          <a:xfrm>
            <a:off x="3200203" y="450279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822EAA-7D80-800F-DE39-78CFF6B1DF3E}"/>
              </a:ext>
            </a:extLst>
          </p:cNvPr>
          <p:cNvSpPr txBox="1"/>
          <p:nvPr/>
        </p:nvSpPr>
        <p:spPr>
          <a:xfrm>
            <a:off x="3912894" y="4502789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670E41-99EF-EF3A-D093-69E2F27E7B04}"/>
              </a:ext>
            </a:extLst>
          </p:cNvPr>
          <p:cNvSpPr txBox="1"/>
          <p:nvPr/>
        </p:nvSpPr>
        <p:spPr>
          <a:xfrm>
            <a:off x="4646901" y="449838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269219-67CC-9795-1B2E-4C494DD7C6F0}"/>
              </a:ext>
            </a:extLst>
          </p:cNvPr>
          <p:cNvSpPr txBox="1"/>
          <p:nvPr/>
        </p:nvSpPr>
        <p:spPr>
          <a:xfrm>
            <a:off x="2618596" y="465959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136469-14E7-A089-1D49-83CBA3886C6C}"/>
              </a:ext>
            </a:extLst>
          </p:cNvPr>
          <p:cNvSpPr txBox="1"/>
          <p:nvPr/>
        </p:nvSpPr>
        <p:spPr>
          <a:xfrm>
            <a:off x="3352603" y="4655190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4A7BA7B-01D1-1A16-7053-F43F7F090427}"/>
              </a:ext>
            </a:extLst>
          </p:cNvPr>
          <p:cNvSpPr txBox="1"/>
          <p:nvPr/>
        </p:nvSpPr>
        <p:spPr>
          <a:xfrm>
            <a:off x="4065294" y="4655189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6D154AE-C04F-7CF6-D88B-C1E6DCAC891A}"/>
              </a:ext>
            </a:extLst>
          </p:cNvPr>
          <p:cNvSpPr txBox="1"/>
          <p:nvPr/>
        </p:nvSpPr>
        <p:spPr>
          <a:xfrm>
            <a:off x="4799301" y="465078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43920" y="1240650"/>
            <a:ext cx="2206098" cy="140638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5EB090A-4FAB-C1B6-F373-08839F9EBB26}"/>
              </a:ext>
            </a:extLst>
          </p:cNvPr>
          <p:cNvSpPr txBox="1"/>
          <p:nvPr/>
        </p:nvSpPr>
        <p:spPr>
          <a:xfrm>
            <a:off x="2313796" y="5598008"/>
            <a:ext cx="3536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이 사람들을 수용할 준비가 안된 상태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상징, 원, 로고이(가) 표시된 사진&#10;&#10;자동 생성된 설명">
            <a:extLst>
              <a:ext uri="{FF2B5EF4-FFF2-40B4-BE49-F238E27FC236}">
                <a16:creationId xmlns:a16="http://schemas.microsoft.com/office/drawing/2014/main" id="{560DDF90-7112-AF74-6213-FD63B7A73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11404" y="4318358"/>
            <a:ext cx="2133600" cy="2070100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84510" y="1388801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02451" y="2598224"/>
            <a:ext cx="1901649" cy="1212302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19580" y="2880044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6815985" y="716856"/>
            <a:ext cx="4588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쿠버네티스는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자동으로 새로운 컨테이너들을 생성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46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88 0.23773 L -0.19388 0.23773 C -0.19063 0.22986 -0.18802 0.22129 -0.18412 0.21435 C -0.17409 0.19652 -0.1944 0.2324 -0.17761 0.20486 C -0.17422 0.1993 -0.17149 0.19236 -0.16784 0.18726 C -0.16641 0.18541 -0.16485 0.18379 -0.16355 0.18148 C -0.15625 0.16851 -0.16524 0.17754 -0.15378 0.16226 C -0.15222 0.16041 -0.15065 0.15879 -0.14935 0.15648 C -0.14467 0.14791 -0.14766 0.15069 -0.14388 0.14282 C -0.14258 0.14004 -0.14089 0.13796 -0.13959 0.13518 C -0.13633 0.12847 -0.13412 0.1206 -0.13086 0.11388 C -0.12474 0.10115 -0.13047 0.11574 -0.12435 0.10046 C -0.12201 0.09421 -0.11888 0.08588 -0.1168 0.07916 C -0.1142 0.07083 -0.11472 0.07013 -0.11133 0.0618 C -0.10625 0.0493 -0.10912 0.07314 -0.10261 0.03865 C -0.10105 0.03032 -0.10144 0.03125 -0.09831 0.02129 C -0.09766 0.01921 -0.09662 0.01759 -0.0961 0.01527 C -0.09519 0.01157 -0.09493 0.0074 -0.09401 0.0037 C -0.09336 0.00162 -0.09245 4.44444E-6 -0.0918 -0.00209 C -0.09024 -0.00649 -0.08868 -0.01088 -0.08737 -0.01551 C -0.08282 -0.03218 -0.08763 -0.01852 -0.08308 -0.03287 C -0.08243 -0.03496 -0.08151 -0.03658 -0.08086 -0.03866 C -0.08008 -0.0419 -0.07956 -0.04514 -0.07878 -0.04838 C -0.07735 -0.05371 -0.07618 -0.05903 -0.07435 -0.06389 C -0.0737 -0.06575 -0.07279 -0.0676 -0.07227 -0.06968 C -0.06485 -0.09375 -0.07071 -0.07755 -0.06576 -0.09098 C -0.06276 -0.11135 -0.06667 -0.08727 -0.0625 -0.1044 C -0.06146 -0.10811 -0.06146 -0.1125 -0.06029 -0.11598 C -0.05222 -0.13982 -0.0599 -0.11551 -0.05586 -0.13149 C -0.05495 -0.13542 -0.05352 -0.13912 -0.05261 -0.14306 C -0.05209 -0.14561 -0.05196 -0.14815 -0.05157 -0.1507 C -0.05092 -0.15463 -0.05013 -0.15857 -0.04935 -0.1625 C -0.04909 -0.16436 -0.04857 -0.16621 -0.04831 -0.16829 C -0.04792 -0.1713 -0.04766 -0.17477 -0.04727 -0.17778 C -0.04532 -0.19144 -0.04675 -0.17408 -0.04506 -0.19329 C -0.04427 -0.20232 -0.04388 -0.21135 -0.04284 -0.22037 C -0.04102 -0.23727 -0.04245 -0.22269 -0.04076 -0.24352 C -0.04037 -0.24746 -0.03985 -0.25116 -0.03959 -0.2551 C -0.03842 -0.27061 -0.03855 -0.27593 -0.0375 -0.2919 C -0.03711 -0.2963 -0.03672 -0.30093 -0.03633 -0.30533 C -0.03542 -0.32732 -0.03412 -0.35602 -0.03412 -0.37686 C -0.03412 -0.39306 -0.03451 -0.40903 -0.03529 -0.42524 C -0.03633 -0.44746 -0.0375 -0.44491 -0.03959 -0.46389 C -0.04037 -0.47037 -0.04076 -0.47477 -0.0418 -0.48125 C -0.04206 -0.48311 -0.04258 -0.48496 -0.04284 -0.48704 C -0.04336 -0.49028 -0.04362 -0.49352 -0.04401 -0.49676 C -0.0444 -0.5 -0.04532 -0.50672 -0.0461 -0.51019 C -0.04675 -0.51297 -0.04753 -0.51528 -0.04831 -0.51806 C -0.04857 -0.51968 -0.04974 -0.5294 -0.05052 -0.53149 C -0.05144 -0.53426 -0.05274 -0.53658 -0.05378 -0.53912 C -0.05782 -0.5507 -0.05378 -0.54375 -0.05912 -0.55463 C -0.06055 -0.55741 -0.06224 -0.55973 -0.06355 -0.5625 C -0.06433 -0.56412 -0.06472 -0.56644 -0.06576 -0.56829 C -0.06693 -0.57037 -0.06862 -0.572 -0.07006 -0.57408 C -0.07123 -0.5757 -0.07214 -0.57825 -0.07331 -0.57987 C -0.07552 -0.58264 -0.08607 -0.59283 -0.08737 -0.59329 C -0.0892 -0.59399 -0.09102 -0.59445 -0.09284 -0.59514 C -0.09961 -0.59815 -0.09232 -0.59723 -0.10261 -0.59908 C -0.1073 -0.6 -0.11211 -0.60047 -0.1168 -0.60093 L -0.1711 -0.59908 C -0.17904 -0.59746 -0.18047 -0.58866 -0.18529 -0.58172 C -0.1862 -0.58033 -0.18737 -0.57917 -0.18855 -0.57778 C -0.19115 -0.57107 -0.19141 -0.56968 -0.19506 -0.5625 C -0.1961 -0.56042 -0.19714 -0.55857 -0.19831 -0.55649 C -0.19896 -0.55394 -0.19961 -0.55139 -0.20039 -0.54885 C -0.20274 -0.54237 -0.20808 -0.53241 -0.21029 -0.52755 C -0.21107 -0.5257 -0.21159 -0.52362 -0.21237 -0.52176 C -0.21381 -0.51852 -0.21537 -0.51551 -0.2168 -0.51204 C -0.21797 -0.50903 -0.21875 -0.50556 -0.22006 -0.50255 C -0.22123 -0.49954 -0.22318 -0.49769 -0.22435 -0.49468 C -0.22539 -0.49237 -0.22565 -0.48959 -0.22657 -0.48704 C -0.22774 -0.48357 -0.23086 -0.47755 -0.23203 -0.47362 C -0.23295 -0.47037 -0.2336 -0.46297 -0.23412 -0.45996 C -0.23477 -0.45602 -0.23581 -0.45232 -0.23633 -0.44838 C -0.23881 -0.43102 -0.2375 -0.43797 -0.23959 -0.42709 C -0.24063 -0.41389 -0.24115 -0.40857 -0.2418 -0.39422 C -0.24219 -0.38264 -0.24232 -0.37107 -0.24284 -0.3595 C -0.24336 -0.34653 -0.24414 -0.3338 -0.24506 -0.32084 C -0.24532 -0.31575 -0.24558 -0.31042 -0.2461 -0.30533 C -0.24636 -0.30348 -0.24688 -0.30162 -0.24714 -0.29954 C -0.24792 -0.2919 -0.24831 -0.28403 -0.24935 -0.27639 C -0.24974 -0.27385 -0.25013 -0.2713 -0.25039 -0.26875 C -0.25131 -0.26088 -0.2517 -0.25325 -0.25261 -0.24537 C -0.253 -0.24237 -0.25326 -0.23912 -0.25365 -0.23588 C -0.25404 -0.23334 -0.25456 -0.23079 -0.25482 -0.22801 C -0.25521 -0.22431 -0.25534 -0.22037 -0.25586 -0.21644 C -0.25612 -0.21459 -0.25664 -0.21274 -0.2569 -0.21065 C -0.25782 -0.20556 -0.25821 -0.20024 -0.25912 -0.19514 C -0.25951 -0.19329 -0.2599 -0.19144 -0.26029 -0.18936 C -0.26107 -0.18426 -0.26146 -0.17894 -0.26237 -0.17408 C -0.26315 -0.17014 -0.26407 -0.16644 -0.26459 -0.1625 C -0.26537 -0.15579 -0.26576 -0.15139 -0.2668 -0.14491 C -0.26706 -0.14306 -0.26758 -0.14121 -0.26784 -0.13912 C -0.26862 -0.13426 -0.26888 -0.13033 -0.27006 -0.1257 C -0.27071 -0.12292 -0.27149 -0.12061 -0.27214 -0.11806 C -0.27266 -0.11598 -0.27279 -0.11389 -0.27331 -0.11204 C -0.27422 -0.1088 -0.27552 -0.10579 -0.27657 -0.10255 C -0.28386 -0.07871 -0.275 -0.10417 -0.28516 -0.07547 C -0.28529 -0.07547 -0.28959 -0.06389 -0.28959 -0.06389 C -0.29024 -0.06181 -0.29063 -0.05926 -0.2918 -0.05811 C -0.29571 -0.05348 -0.29857 -0.05047 -0.30157 -0.0426 C -0.30547 -0.03195 -0.30157 -0.04098 -0.3069 -0.03287 C -0.30808 -0.03125 -0.30899 -0.02871 -0.31016 -0.02709 C -0.31263 -0.02408 -0.31537 -0.022 -0.31784 -0.01945 C -0.31888 -0.01829 -0.31993 -0.01667 -0.3211 -0.01551 C -0.32214 -0.01459 -0.32318 -0.01412 -0.32435 -0.01366 C -0.33776 -0.00695 -0.32878 -0.01227 -0.33633 -0.00787 C -0.38073 -0.01065 -0.35404 -0.00533 -0.36993 -0.01158 C -0.37175 -0.01227 -0.37357 -0.01297 -0.37539 -0.01366 C -0.37839 -0.01482 -0.38412 -0.01737 -0.38412 -0.01737 C -0.3905 -0.02871 -0.38138 -0.01297 -0.38959 -0.02524 C -0.39271 -0.02987 -0.39284 -0.03102 -0.39493 -0.03681 C -0.39532 -0.03936 -0.39571 -0.0419 -0.3961 -0.04445 C -0.39636 -0.04653 -0.39688 -0.04838 -0.39714 -0.05024 C -0.39766 -0.05348 -0.39792 -0.05672 -0.39818 -0.05996 C -0.39792 -0.07732 -0.3987 -0.09491 -0.39714 -0.11204 C -0.39649 -0.11922 -0.39349 -0.125 -0.39167 -0.13149 C -0.39102 -0.13403 -0.39076 -0.13727 -0.38959 -0.13912 C -0.37826 -0.15926 -0.39323 -0.13195 -0.38412 -0.1507 C -0.38282 -0.15348 -0.38112 -0.15579 -0.37982 -0.15857 C -0.37409 -0.17014 -0.37917 -0.1632 -0.37331 -0.17014 C -0.36263 -0.19537 -0.37631 -0.16482 -0.36667 -0.18172 C -0.3655 -0.18403 -0.36472 -0.18727 -0.36342 -0.18936 C -0.35521 -0.20417 -0.35977 -0.19491 -0.35261 -0.20301 C -0.34519 -0.21112 -0.35157 -0.20741 -0.34388 -0.21065 C -0.33881 -0.2169 -0.34193 -0.21389 -0.33412 -0.21852 C -0.33412 -0.21852 -0.32761 -0.22223 -0.32761 -0.22223 C -0.31342 -0.22639 -0.31875 -0.22362 -0.31133 -0.22801 L -0.26355 -0.22616 C -0.25743 -0.2257 -0.25664 -0.22431 -0.25157 -0.22223 C -0.24792 -0.22084 -0.24427 -0.21968 -0.24063 -0.21852 C -0.23881 -0.21783 -0.23698 -0.2176 -0.23529 -0.21644 C -0.23308 -0.21528 -0.23086 -0.21366 -0.22865 -0.21274 C -0.22696 -0.21181 -0.225 -0.21158 -0.22331 -0.21065 C -0.21888 -0.20834 -0.21472 -0.2044 -0.21029 -0.20301 C -0.20808 -0.20232 -0.20065 -0.20024 -0.19831 -0.19908 C -0.18737 -0.19375 -0.19453 -0.19399 -0.17878 -0.19144 L -0.15482 -0.1875 L -0.10703 -0.18936 C -0.09519 -0.19028 -0.09883 -0.19306 -0.08529 -0.19908 C -0.08425 -0.19954 -0.07891 -0.20162 -0.07761 -0.20301 C -0.07539 -0.20533 -0.07331 -0.20811 -0.0711 -0.21065 C -0.06901 -0.2132 -0.0668 -0.21598 -0.06459 -0.21852 C -0.05964 -0.22408 -0.05964 -0.22385 -0.05482 -0.22801 C -0.04961 -0.23727 -0.05248 -0.23473 -0.04727 -0.23774 C -0.0461 -0.23959 -0.04519 -0.2419 -0.04401 -0.24352 C -0.04297 -0.24514 -0.04167 -0.24584 -0.04076 -0.24746 C -0.03972 -0.24908 -0.03933 -0.25139 -0.03855 -0.25325 C -0.03607 -0.25857 -0.03633 -0.25487 -0.03633 -0.25903 " pathEditMode="relative" ptsTypes="AAAAAAA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437007" y="2019204"/>
              <a:ext cx="9304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Docker?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쿠버네티스란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B23CB16-3710-BF71-541D-A65B25C32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28" y="1623735"/>
            <a:ext cx="6207401" cy="40912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80E5258-7D5E-9808-C750-07B46311098E}"/>
                  </a:ext>
                </a:extLst>
              </p14:cNvPr>
              <p14:cNvContentPartPr/>
              <p14:nvPr/>
            </p14:nvContentPartPr>
            <p14:xfrm>
              <a:off x="2901651" y="3093309"/>
              <a:ext cx="5268960" cy="385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80E5258-7D5E-9808-C750-07B4631109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5531" y="3087189"/>
                <a:ext cx="5281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E4087CB-7494-78D2-D1D8-E72F1398B99C}"/>
                  </a:ext>
                </a:extLst>
              </p14:cNvPr>
              <p14:cNvContentPartPr/>
              <p14:nvPr/>
            </p14:nvContentPartPr>
            <p14:xfrm>
              <a:off x="2904891" y="3368349"/>
              <a:ext cx="2202480" cy="169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E4087CB-7494-78D2-D1D8-E72F1398B9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8771" y="3362229"/>
                <a:ext cx="22147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FA703AD-0C55-321F-4937-1D368BA7D83E}"/>
                  </a:ext>
                </a:extLst>
              </p14:cNvPr>
              <p14:cNvContentPartPr/>
              <p14:nvPr/>
            </p14:nvContentPartPr>
            <p14:xfrm>
              <a:off x="6155691" y="3267909"/>
              <a:ext cx="71100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FA703AD-0C55-321F-4937-1D368BA7D8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2051" y="3160269"/>
                <a:ext cx="818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65ED33C8-0BB7-8F60-E5DF-87E150778DC6}"/>
                  </a:ext>
                </a:extLst>
              </p14:cNvPr>
              <p14:cNvContentPartPr/>
              <p14:nvPr/>
            </p14:nvContentPartPr>
            <p14:xfrm>
              <a:off x="7131291" y="3253509"/>
              <a:ext cx="461160" cy="338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65ED33C8-0BB7-8F60-E5DF-87E150778D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7291" y="3145869"/>
                <a:ext cx="568800" cy="24948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C2F51801-E795-B030-3DAE-3E197125B0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910629" y="2634306"/>
            <a:ext cx="2133600" cy="207010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634804F7-AD30-D387-8987-83775C410739}"/>
              </a:ext>
            </a:extLst>
          </p:cNvPr>
          <p:cNvGrpSpPr/>
          <p:nvPr/>
        </p:nvGrpSpPr>
        <p:grpSpPr>
          <a:xfrm>
            <a:off x="109334" y="3840443"/>
            <a:ext cx="1531188" cy="1257655"/>
            <a:chOff x="136642" y="3803119"/>
            <a:chExt cx="1531188" cy="125765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72983C-9AC0-6404-6171-48A2C99EB745}"/>
                </a:ext>
              </a:extLst>
            </p:cNvPr>
            <p:cNvSpPr txBox="1"/>
            <p:nvPr/>
          </p:nvSpPr>
          <p:spPr>
            <a:xfrm>
              <a:off x="252060" y="3803119"/>
              <a:ext cx="13003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 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5EBCBD-DFF7-9959-44DB-3EC0220EA4FD}"/>
                </a:ext>
              </a:extLst>
            </p:cNvPr>
            <p:cNvSpPr txBox="1"/>
            <p:nvPr/>
          </p:nvSpPr>
          <p:spPr>
            <a:xfrm>
              <a:off x="136642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EAA5C4-3BBA-1848-98C5-F25CC7D6A46E}"/>
                </a:ext>
              </a:extLst>
            </p:cNvPr>
            <p:cNvSpPr txBox="1"/>
            <p:nvPr/>
          </p:nvSpPr>
          <p:spPr>
            <a:xfrm>
              <a:off x="252857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6F22732-CE92-F541-BCE9-34BFF7218608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922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4931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컨테이너를 관리하기 위한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tool</a:t>
            </a: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524DAB-C6E2-103D-12A6-CB598F49098E}"/>
              </a:ext>
            </a:extLst>
          </p:cNvPr>
          <p:cNvSpPr txBox="1"/>
          <p:nvPr/>
        </p:nvSpPr>
        <p:spPr>
          <a:xfrm>
            <a:off x="3831447" y="184552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5D14A4-5FBF-201C-C7AE-10856AF39D74}"/>
              </a:ext>
            </a:extLst>
          </p:cNvPr>
          <p:cNvSpPr txBox="1"/>
          <p:nvPr/>
        </p:nvSpPr>
        <p:spPr>
          <a:xfrm>
            <a:off x="2689549" y="2154726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A9DA4C-34CA-D05E-13F2-1CC016BE9EAC}"/>
              </a:ext>
            </a:extLst>
          </p:cNvPr>
          <p:cNvSpPr txBox="1"/>
          <p:nvPr/>
        </p:nvSpPr>
        <p:spPr>
          <a:xfrm>
            <a:off x="2340512" y="300670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2B7ED4-10F5-D247-09CB-E6482BA2019C}"/>
              </a:ext>
            </a:extLst>
          </p:cNvPr>
          <p:cNvSpPr txBox="1"/>
          <p:nvPr/>
        </p:nvSpPr>
        <p:spPr>
          <a:xfrm>
            <a:off x="3074519" y="3002301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DE762F-C3DC-BBFD-B333-4DBD8221659E}"/>
              </a:ext>
            </a:extLst>
          </p:cNvPr>
          <p:cNvSpPr txBox="1"/>
          <p:nvPr/>
        </p:nvSpPr>
        <p:spPr>
          <a:xfrm>
            <a:off x="4521217" y="299789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FE9C45-2AC6-EEE7-855E-7CFA7B55D1F8}"/>
              </a:ext>
            </a:extLst>
          </p:cNvPr>
          <p:cNvSpPr txBox="1"/>
          <p:nvPr/>
        </p:nvSpPr>
        <p:spPr>
          <a:xfrm>
            <a:off x="2492912" y="3159105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83D389-1B6B-E105-FEF2-F649E22DCC0F}"/>
              </a:ext>
            </a:extLst>
          </p:cNvPr>
          <p:cNvSpPr txBox="1"/>
          <p:nvPr/>
        </p:nvSpPr>
        <p:spPr>
          <a:xfrm>
            <a:off x="2313796" y="435479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524981-256C-B6D1-0FB2-19617514968B}"/>
              </a:ext>
            </a:extLst>
          </p:cNvPr>
          <p:cNvSpPr txBox="1"/>
          <p:nvPr/>
        </p:nvSpPr>
        <p:spPr>
          <a:xfrm>
            <a:off x="4494501" y="4345984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822EAA-7D80-800F-DE39-78CFF6B1DF3E}"/>
              </a:ext>
            </a:extLst>
          </p:cNvPr>
          <p:cNvSpPr txBox="1"/>
          <p:nvPr/>
        </p:nvSpPr>
        <p:spPr>
          <a:xfrm>
            <a:off x="3912894" y="4502789"/>
            <a:ext cx="872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🙎‍♂️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43920" y="1240650"/>
            <a:ext cx="2206098" cy="140638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5EB090A-4FAB-C1B6-F373-08839F9EBB26}"/>
              </a:ext>
            </a:extLst>
          </p:cNvPr>
          <p:cNvSpPr txBox="1"/>
          <p:nvPr/>
        </p:nvSpPr>
        <p:spPr>
          <a:xfrm>
            <a:off x="2313796" y="5598008"/>
            <a:ext cx="3009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사람들이 떠나고 니즈가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DOWN</a:t>
            </a:r>
          </a:p>
        </p:txBody>
      </p:sp>
      <p:pic>
        <p:nvPicPr>
          <p:cNvPr id="2" name="그림 1" descr="상징, 원, 로고이(가) 표시된 사진&#10;&#10;자동 생성된 설명">
            <a:extLst>
              <a:ext uri="{FF2B5EF4-FFF2-40B4-BE49-F238E27FC236}">
                <a16:creationId xmlns:a16="http://schemas.microsoft.com/office/drawing/2014/main" id="{560DDF90-7112-AF74-6213-FD63B7A73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11404" y="4318358"/>
            <a:ext cx="2133600" cy="2070100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84510" y="1388801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02451" y="2598224"/>
            <a:ext cx="1901649" cy="1212302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19580" y="2880044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6815985" y="716856"/>
            <a:ext cx="4325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쿠버네티스는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최소 컨테이너 수로 자동 수 조절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91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88 0.23773 L -0.19388 0.23773 C -0.19063 0.22986 -0.18802 0.22129 -0.18412 0.21435 C -0.17409 0.19652 -0.1944 0.2324 -0.17761 0.20486 C -0.17422 0.1993 -0.17149 0.19236 -0.16784 0.18726 C -0.16641 0.18541 -0.16485 0.18379 -0.16355 0.18148 C -0.15625 0.16851 -0.16524 0.17754 -0.15378 0.16226 C -0.15222 0.16041 -0.15065 0.15879 -0.14935 0.15648 C -0.14467 0.14791 -0.14766 0.15069 -0.14388 0.14282 C -0.14258 0.14004 -0.14089 0.13796 -0.13959 0.13518 C -0.13633 0.12847 -0.13412 0.1206 -0.13086 0.11388 C -0.12474 0.10115 -0.13047 0.11574 -0.12435 0.10046 C -0.12201 0.09421 -0.11888 0.08588 -0.1168 0.07916 C -0.1142 0.07083 -0.11472 0.07013 -0.11133 0.0618 C -0.10625 0.0493 -0.10912 0.07314 -0.10261 0.03865 C -0.10105 0.03032 -0.10144 0.03125 -0.09831 0.02129 C -0.09766 0.01921 -0.09662 0.01759 -0.0961 0.01527 C -0.09519 0.01157 -0.09493 0.0074 -0.09401 0.0037 C -0.09336 0.00162 -0.09245 4.44444E-6 -0.0918 -0.00209 C -0.09024 -0.00649 -0.08868 -0.01088 -0.08737 -0.01551 C -0.08282 -0.03218 -0.08763 -0.01852 -0.08308 -0.03287 C -0.08243 -0.03496 -0.08151 -0.03658 -0.08086 -0.03866 C -0.08008 -0.0419 -0.07956 -0.04514 -0.07878 -0.04838 C -0.07735 -0.05371 -0.07618 -0.05903 -0.07435 -0.06389 C -0.0737 -0.06575 -0.07279 -0.0676 -0.07227 -0.06968 C -0.06485 -0.09375 -0.07071 -0.07755 -0.06576 -0.09098 C -0.06276 -0.11135 -0.06667 -0.08727 -0.0625 -0.1044 C -0.06146 -0.10811 -0.06146 -0.1125 -0.06029 -0.11598 C -0.05222 -0.13982 -0.0599 -0.11551 -0.05586 -0.13149 C -0.05495 -0.13542 -0.05352 -0.13912 -0.05261 -0.14306 C -0.05209 -0.14561 -0.05196 -0.14815 -0.05157 -0.1507 C -0.05092 -0.15463 -0.05013 -0.15857 -0.04935 -0.1625 C -0.04909 -0.16436 -0.04857 -0.16621 -0.04831 -0.16829 C -0.04792 -0.1713 -0.04766 -0.17477 -0.04727 -0.17778 C -0.04532 -0.19144 -0.04675 -0.17408 -0.04506 -0.19329 C -0.04427 -0.20232 -0.04388 -0.21135 -0.04284 -0.22037 C -0.04102 -0.23727 -0.04245 -0.22269 -0.04076 -0.24352 C -0.04037 -0.24746 -0.03985 -0.25116 -0.03959 -0.2551 C -0.03842 -0.27061 -0.03855 -0.27593 -0.0375 -0.2919 C -0.03711 -0.2963 -0.03672 -0.30093 -0.03633 -0.30533 C -0.03542 -0.32732 -0.03412 -0.35602 -0.03412 -0.37686 C -0.03412 -0.39306 -0.03451 -0.40903 -0.03529 -0.42524 C -0.03633 -0.44746 -0.0375 -0.44491 -0.03959 -0.46389 C -0.04037 -0.47037 -0.04076 -0.47477 -0.0418 -0.48125 C -0.04206 -0.48311 -0.04258 -0.48496 -0.04284 -0.48704 C -0.04336 -0.49028 -0.04362 -0.49352 -0.04401 -0.49676 C -0.0444 -0.5 -0.04532 -0.50672 -0.0461 -0.51019 C -0.04675 -0.51297 -0.04753 -0.51528 -0.04831 -0.51806 C -0.04857 -0.51968 -0.04974 -0.5294 -0.05052 -0.53149 C -0.05144 -0.53426 -0.05274 -0.53658 -0.05378 -0.53912 C -0.05782 -0.5507 -0.05378 -0.54375 -0.05912 -0.55463 C -0.06055 -0.55741 -0.06224 -0.55973 -0.06355 -0.5625 C -0.06433 -0.56412 -0.06472 -0.56644 -0.06576 -0.56829 C -0.06693 -0.57037 -0.06862 -0.572 -0.07006 -0.57408 C -0.07123 -0.5757 -0.07214 -0.57825 -0.07331 -0.57987 C -0.07552 -0.58264 -0.08607 -0.59283 -0.08737 -0.59329 C -0.0892 -0.59399 -0.09102 -0.59445 -0.09284 -0.59514 C -0.09961 -0.59815 -0.09232 -0.59723 -0.10261 -0.59908 C -0.1073 -0.6 -0.11211 -0.60047 -0.1168 -0.60093 L -0.1711 -0.59908 C -0.17904 -0.59746 -0.18047 -0.58866 -0.18529 -0.58172 C -0.1862 -0.58033 -0.18737 -0.57917 -0.18855 -0.57778 C -0.19115 -0.57107 -0.19141 -0.56968 -0.19506 -0.5625 C -0.1961 -0.56042 -0.19714 -0.55857 -0.19831 -0.55649 C -0.19896 -0.55394 -0.19961 -0.55139 -0.20039 -0.54885 C -0.20274 -0.54237 -0.20808 -0.53241 -0.21029 -0.52755 C -0.21107 -0.5257 -0.21159 -0.52362 -0.21237 -0.52176 C -0.21381 -0.51852 -0.21537 -0.51551 -0.2168 -0.51204 C -0.21797 -0.50903 -0.21875 -0.50556 -0.22006 -0.50255 C -0.22123 -0.49954 -0.22318 -0.49769 -0.22435 -0.49468 C -0.22539 -0.49237 -0.22565 -0.48959 -0.22657 -0.48704 C -0.22774 -0.48357 -0.23086 -0.47755 -0.23203 -0.47362 C -0.23295 -0.47037 -0.2336 -0.46297 -0.23412 -0.45996 C -0.23477 -0.45602 -0.23581 -0.45232 -0.23633 -0.44838 C -0.23881 -0.43102 -0.2375 -0.43797 -0.23959 -0.42709 C -0.24063 -0.41389 -0.24115 -0.40857 -0.2418 -0.39422 C -0.24219 -0.38264 -0.24232 -0.37107 -0.24284 -0.3595 C -0.24336 -0.34653 -0.24414 -0.3338 -0.24506 -0.32084 C -0.24532 -0.31575 -0.24558 -0.31042 -0.2461 -0.30533 C -0.24636 -0.30348 -0.24688 -0.30162 -0.24714 -0.29954 C -0.24792 -0.2919 -0.24831 -0.28403 -0.24935 -0.27639 C -0.24974 -0.27385 -0.25013 -0.2713 -0.25039 -0.26875 C -0.25131 -0.26088 -0.2517 -0.25325 -0.25261 -0.24537 C -0.253 -0.24237 -0.25326 -0.23912 -0.25365 -0.23588 C -0.25404 -0.23334 -0.25456 -0.23079 -0.25482 -0.22801 C -0.25521 -0.22431 -0.25534 -0.22037 -0.25586 -0.21644 C -0.25612 -0.21459 -0.25664 -0.21274 -0.2569 -0.21065 C -0.25782 -0.20556 -0.25821 -0.20024 -0.25912 -0.19514 C -0.25951 -0.19329 -0.2599 -0.19144 -0.26029 -0.18936 C -0.26107 -0.18426 -0.26146 -0.17894 -0.26237 -0.17408 C -0.26315 -0.17014 -0.26407 -0.16644 -0.26459 -0.1625 C -0.26537 -0.15579 -0.26576 -0.15139 -0.2668 -0.14491 C -0.26706 -0.14306 -0.26758 -0.14121 -0.26784 -0.13912 C -0.26862 -0.13426 -0.26888 -0.13033 -0.27006 -0.1257 C -0.27071 -0.12292 -0.27149 -0.12061 -0.27214 -0.11806 C -0.27266 -0.11598 -0.27279 -0.11389 -0.27331 -0.11204 C -0.27422 -0.1088 -0.27552 -0.10579 -0.27657 -0.10255 C -0.28386 -0.07871 -0.275 -0.10417 -0.28516 -0.07547 C -0.28529 -0.07547 -0.28959 -0.06389 -0.28959 -0.06389 C -0.29024 -0.06181 -0.29063 -0.05926 -0.2918 -0.05811 C -0.29571 -0.05348 -0.29857 -0.05047 -0.30157 -0.0426 C -0.30547 -0.03195 -0.30157 -0.04098 -0.3069 -0.03287 C -0.30808 -0.03125 -0.30899 -0.02871 -0.31016 -0.02709 C -0.31263 -0.02408 -0.31537 -0.022 -0.31784 -0.01945 C -0.31888 -0.01829 -0.31993 -0.01667 -0.3211 -0.01551 C -0.32214 -0.01459 -0.32318 -0.01412 -0.32435 -0.01366 C -0.33776 -0.00695 -0.32878 -0.01227 -0.33633 -0.00787 C -0.38073 -0.01065 -0.35404 -0.00533 -0.36993 -0.01158 C -0.37175 -0.01227 -0.37357 -0.01297 -0.37539 -0.01366 C -0.37839 -0.01482 -0.38412 -0.01737 -0.38412 -0.01737 C -0.3905 -0.02871 -0.38138 -0.01297 -0.38959 -0.02524 C -0.39271 -0.02987 -0.39284 -0.03102 -0.39493 -0.03681 C -0.39532 -0.03936 -0.39571 -0.0419 -0.3961 -0.04445 C -0.39636 -0.04653 -0.39688 -0.04838 -0.39714 -0.05024 C -0.39766 -0.05348 -0.39792 -0.05672 -0.39818 -0.05996 C -0.39792 -0.07732 -0.3987 -0.09491 -0.39714 -0.11204 C -0.39649 -0.11922 -0.39349 -0.125 -0.39167 -0.13149 C -0.39102 -0.13403 -0.39076 -0.13727 -0.38959 -0.13912 C -0.37826 -0.15926 -0.39323 -0.13195 -0.38412 -0.1507 C -0.38282 -0.15348 -0.38112 -0.15579 -0.37982 -0.15857 C -0.37409 -0.17014 -0.37917 -0.1632 -0.37331 -0.17014 C -0.36263 -0.19537 -0.37631 -0.16482 -0.36667 -0.18172 C -0.3655 -0.18403 -0.36472 -0.18727 -0.36342 -0.18936 C -0.35521 -0.20417 -0.35977 -0.19491 -0.35261 -0.20301 C -0.34519 -0.21112 -0.35157 -0.20741 -0.34388 -0.21065 C -0.33881 -0.2169 -0.34193 -0.21389 -0.33412 -0.21852 C -0.33412 -0.21852 -0.32761 -0.22223 -0.32761 -0.22223 C -0.31342 -0.22639 -0.31875 -0.22362 -0.31133 -0.22801 L -0.26355 -0.22616 C -0.25743 -0.2257 -0.25664 -0.22431 -0.25157 -0.22223 C -0.24792 -0.22084 -0.24427 -0.21968 -0.24063 -0.21852 C -0.23881 -0.21783 -0.23698 -0.2176 -0.23529 -0.21644 C -0.23308 -0.21528 -0.23086 -0.21366 -0.22865 -0.21274 C -0.22696 -0.21181 -0.225 -0.21158 -0.22331 -0.21065 C -0.21888 -0.20834 -0.21472 -0.2044 -0.21029 -0.20301 C -0.20808 -0.20232 -0.20065 -0.20024 -0.19831 -0.19908 C -0.18737 -0.19375 -0.19453 -0.19399 -0.17878 -0.19144 L -0.15482 -0.1875 L -0.10703 -0.18936 C -0.09519 -0.19028 -0.09883 -0.19306 -0.08529 -0.19908 C -0.08425 -0.19954 -0.07891 -0.20162 -0.07761 -0.20301 C -0.07539 -0.20533 -0.07331 -0.20811 -0.0711 -0.21065 C -0.06901 -0.2132 -0.0668 -0.21598 -0.06459 -0.21852 C -0.05964 -0.22408 -0.05964 -0.22385 -0.05482 -0.22801 C -0.04961 -0.23727 -0.05248 -0.23473 -0.04727 -0.23774 C -0.0461 -0.23959 -0.04519 -0.2419 -0.04401 -0.24352 C -0.04297 -0.24514 -0.04167 -0.24584 -0.04076 -0.24746 C -0.03972 -0.24908 -0.03933 -0.25139 -0.03855 -0.25325 C -0.03607 -0.25857 -0.03633 -0.25487 -0.03633 -0.25903 " pathEditMode="relative" ptsTypes="AAAAAAA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10775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기존의 방식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37840" y="2120279"/>
            <a:ext cx="2206098" cy="1406388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04997" y="2315627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82844" y="4081267"/>
            <a:ext cx="1710106" cy="1090193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10069" y="3880082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4820467" y="506500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버전 업데이트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에러 해결 시 장점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" name="그림 8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62E6095A-34F2-40D3-DAC1-0E083E6D1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81120" y="2560827"/>
            <a:ext cx="2856844" cy="1821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1B3B7-4CA8-63BE-09E2-A54E809F1DFC}"/>
              </a:ext>
            </a:extLst>
          </p:cNvPr>
          <p:cNvSpPr txBox="1"/>
          <p:nvPr/>
        </p:nvSpPr>
        <p:spPr>
          <a:xfrm>
            <a:off x="8547443" y="451287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5F90C-9BB5-F874-B1CA-ED13C4A93059}"/>
              </a:ext>
            </a:extLst>
          </p:cNvPr>
          <p:cNvSpPr txBox="1"/>
          <p:nvPr/>
        </p:nvSpPr>
        <p:spPr>
          <a:xfrm>
            <a:off x="4633830" y="3623888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0EC1C2C8-70F8-D9EA-6BC9-5E5DD1A2C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03239" y="2348355"/>
            <a:ext cx="914400" cy="6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71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10775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기존의 방식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37840" y="2120279"/>
            <a:ext cx="2206098" cy="1406388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04997" y="2315627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82844" y="4081267"/>
            <a:ext cx="1710106" cy="1090193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10069" y="3880082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4820467" y="506500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버전 업데이트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에러 해결 시 장점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" name="그림 8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62E6095A-34F2-40D3-DAC1-0E083E6D13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81120" y="2560827"/>
            <a:ext cx="2856844" cy="1821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1B3B7-4CA8-63BE-09E2-A54E809F1DFC}"/>
              </a:ext>
            </a:extLst>
          </p:cNvPr>
          <p:cNvSpPr txBox="1"/>
          <p:nvPr/>
        </p:nvSpPr>
        <p:spPr>
          <a:xfrm>
            <a:off x="8547443" y="451287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5F90C-9BB5-F874-B1CA-ED13C4A93059}"/>
              </a:ext>
            </a:extLst>
          </p:cNvPr>
          <p:cNvSpPr txBox="1"/>
          <p:nvPr/>
        </p:nvSpPr>
        <p:spPr>
          <a:xfrm>
            <a:off x="4633830" y="3623888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0EC1C2C8-70F8-D9EA-6BC9-5E5DD1A2C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303239" y="2348355"/>
            <a:ext cx="914400" cy="6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45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10775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기존의 방식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37840" y="2120279"/>
            <a:ext cx="2206098" cy="1406388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04997" y="2315627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82844" y="4081267"/>
            <a:ext cx="1710106" cy="1090193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10069" y="3880082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4820467" y="506500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버전 업데이트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에러 해결 시 장점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" name="그림 8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62E6095A-34F2-40D3-DAC1-0E083E6D1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81120" y="2560827"/>
            <a:ext cx="2856844" cy="1821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1B3B7-4CA8-63BE-09E2-A54E809F1DFC}"/>
              </a:ext>
            </a:extLst>
          </p:cNvPr>
          <p:cNvSpPr txBox="1"/>
          <p:nvPr/>
        </p:nvSpPr>
        <p:spPr>
          <a:xfrm>
            <a:off x="8547443" y="451287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5F90C-9BB5-F874-B1CA-ED13C4A93059}"/>
              </a:ext>
            </a:extLst>
          </p:cNvPr>
          <p:cNvSpPr txBox="1"/>
          <p:nvPr/>
        </p:nvSpPr>
        <p:spPr>
          <a:xfrm>
            <a:off x="4633830" y="3623888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0EC1C2C8-70F8-D9EA-6BC9-5E5DD1A2CD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303239" y="2348355"/>
            <a:ext cx="914400" cy="661035"/>
          </a:xfrm>
          <a:prstGeom prst="rect">
            <a:avLst/>
          </a:prstGeom>
        </p:spPr>
      </p:pic>
      <p:pic>
        <p:nvPicPr>
          <p:cNvPr id="2" name="그림 1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FA653E9D-927D-32B8-DB25-076C959E3F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215990" y="2019204"/>
            <a:ext cx="678352" cy="490392"/>
          </a:xfrm>
          <a:prstGeom prst="rect">
            <a:avLst/>
          </a:prstGeom>
        </p:spPr>
      </p:pic>
      <p:pic>
        <p:nvPicPr>
          <p:cNvPr id="12" name="그림 11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9EC6F12F-978D-EAF4-BFFC-C2F8B239D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717679" y="2178616"/>
            <a:ext cx="565274" cy="408646"/>
          </a:xfrm>
          <a:prstGeom prst="rect">
            <a:avLst/>
          </a:prstGeom>
        </p:spPr>
      </p:pic>
      <p:pic>
        <p:nvPicPr>
          <p:cNvPr id="13" name="그림 12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CD9E1FE3-9F46-8368-1897-F609C55AD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252049" y="3733495"/>
            <a:ext cx="735532" cy="531728"/>
          </a:xfrm>
          <a:prstGeom prst="rect">
            <a:avLst/>
          </a:prstGeom>
        </p:spPr>
      </p:pic>
      <p:pic>
        <p:nvPicPr>
          <p:cNvPr id="14" name="그림 13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DD8470C7-F196-2C9C-2871-09122329D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813535" y="4020325"/>
            <a:ext cx="500392" cy="3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47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10775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기존의 방식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37840" y="2120279"/>
            <a:ext cx="2206098" cy="1406388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04997" y="2315627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82844" y="4081267"/>
            <a:ext cx="1710106" cy="1090193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10069" y="3880082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4820467" y="506500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버전 업데이트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에러 해결 시 장점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" name="그림 8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62E6095A-34F2-40D3-DAC1-0E083E6D1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81120" y="2560827"/>
            <a:ext cx="2856844" cy="1821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1B3B7-4CA8-63BE-09E2-A54E809F1DFC}"/>
              </a:ext>
            </a:extLst>
          </p:cNvPr>
          <p:cNvSpPr txBox="1"/>
          <p:nvPr/>
        </p:nvSpPr>
        <p:spPr>
          <a:xfrm>
            <a:off x="8547443" y="451287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5F90C-9BB5-F874-B1CA-ED13C4A93059}"/>
              </a:ext>
            </a:extLst>
          </p:cNvPr>
          <p:cNvSpPr txBox="1"/>
          <p:nvPr/>
        </p:nvSpPr>
        <p:spPr>
          <a:xfrm>
            <a:off x="4248300" y="3560141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0EC1C2C8-70F8-D9EA-6BC9-5E5DD1A2C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03239" y="2348355"/>
            <a:ext cx="914400" cy="661035"/>
          </a:xfrm>
          <a:prstGeom prst="rect">
            <a:avLst/>
          </a:prstGeom>
        </p:spPr>
      </p:pic>
      <p:pic>
        <p:nvPicPr>
          <p:cNvPr id="2" name="그림 1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FA653E9D-927D-32B8-DB25-076C959E3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15990" y="2019204"/>
            <a:ext cx="678352" cy="490392"/>
          </a:xfrm>
          <a:prstGeom prst="rect">
            <a:avLst/>
          </a:prstGeom>
        </p:spPr>
      </p:pic>
      <p:pic>
        <p:nvPicPr>
          <p:cNvPr id="12" name="그림 11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9EC6F12F-978D-EAF4-BFFC-C2F8B239D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17679" y="2178616"/>
            <a:ext cx="565274" cy="408646"/>
          </a:xfrm>
          <a:prstGeom prst="rect">
            <a:avLst/>
          </a:prstGeom>
        </p:spPr>
      </p:pic>
      <p:pic>
        <p:nvPicPr>
          <p:cNvPr id="13" name="그림 12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CD9E1FE3-9F46-8368-1897-F609C55AD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52049" y="3733495"/>
            <a:ext cx="735532" cy="531728"/>
          </a:xfrm>
          <a:prstGeom prst="rect">
            <a:avLst/>
          </a:prstGeom>
        </p:spPr>
      </p:pic>
      <p:pic>
        <p:nvPicPr>
          <p:cNvPr id="14" name="그림 13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DD8470C7-F196-2C9C-2871-09122329D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813535" y="4020325"/>
            <a:ext cx="500392" cy="361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24560F-CFA7-F901-EE40-52C9CFF030A8}"/>
              </a:ext>
            </a:extLst>
          </p:cNvPr>
          <p:cNvSpPr txBox="1"/>
          <p:nvPr/>
        </p:nvSpPr>
        <p:spPr>
          <a:xfrm>
            <a:off x="2559245" y="5799532"/>
            <a:ext cx="3865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사이트가 잠시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다운되어야하는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문제 발생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35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02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쿠버네티스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사용 시 방식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37840" y="2120279"/>
            <a:ext cx="2206098" cy="1406388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04997" y="2315627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82844" y="4081267"/>
            <a:ext cx="1710106" cy="1090193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10069" y="3880082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4820467" y="506500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버전 업데이트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에러 해결 시 장점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" name="그림 8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62E6095A-34F2-40D3-DAC1-0E083E6D1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81120" y="2560827"/>
            <a:ext cx="2856844" cy="1821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1B3B7-4CA8-63BE-09E2-A54E809F1DFC}"/>
              </a:ext>
            </a:extLst>
          </p:cNvPr>
          <p:cNvSpPr txBox="1"/>
          <p:nvPr/>
        </p:nvSpPr>
        <p:spPr>
          <a:xfrm>
            <a:off x="8547443" y="451287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5F90C-9BB5-F874-B1CA-ED13C4A93059}"/>
              </a:ext>
            </a:extLst>
          </p:cNvPr>
          <p:cNvSpPr txBox="1"/>
          <p:nvPr/>
        </p:nvSpPr>
        <p:spPr>
          <a:xfrm>
            <a:off x="4633830" y="3623888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0EC1C2C8-70F8-D9EA-6BC9-5E5DD1A2C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303239" y="2348355"/>
            <a:ext cx="914400" cy="661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8CCE6-73D0-F2EE-0167-58336913D94C}"/>
              </a:ext>
            </a:extLst>
          </p:cNvPr>
          <p:cNvSpPr txBox="1"/>
          <p:nvPr/>
        </p:nvSpPr>
        <p:spPr>
          <a:xfrm>
            <a:off x="2559245" y="5799532"/>
            <a:ext cx="379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컨테이너의 신규 버전을 차례로 업데이트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3C05925A-416A-4162-04BC-F1D978DFE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175187" y="2019204"/>
            <a:ext cx="694447" cy="5020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44B99F-1C7A-A89F-F686-BF5B97F732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59297" y="1796951"/>
            <a:ext cx="1136635" cy="110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-0.04884 L -0.00834 -0.04884 C -0.00873 -0.05717 -0.00834 -0.06574 -0.00951 -0.07407 C -0.01016 -0.07847 -0.01237 -0.08171 -0.0138 -0.08565 C -0.02162 -0.10625 -0.00951 -0.07477 -0.01927 -0.09722 C -0.02604 -0.11273 -0.02058 -0.10509 -0.02683 -0.11273 C -0.0306 -0.12268 -0.02709 -0.11505 -0.03229 -0.12222 C -0.03594 -0.12755 -0.03451 -0.13009 -0.04102 -0.1338 L -0.05078 -0.13958 C -0.05183 -0.14028 -0.05287 -0.1412 -0.05404 -0.14167 C -0.06341 -0.14444 -0.05834 -0.14305 -0.06927 -0.14537 C -0.08008 -0.14491 -0.10586 -0.1456 -0.12149 -0.14167 C -0.12292 -0.1412 -0.12435 -0.14028 -0.12578 -0.13958 C -0.14154 -0.13403 -0.12162 -0.14259 -0.14102 -0.1338 C -0.14245 -0.13333 -0.14401 -0.13287 -0.14532 -0.13194 L -0.15196 -0.12801 C -0.153 -0.12755 -0.15404 -0.12639 -0.15521 -0.12616 C -0.15977 -0.12477 -0.16393 -0.12407 -0.16823 -0.12037 C -0.18672 -0.10393 -0.15912 -0.12778 -0.17696 -0.11458 C -0.17995 -0.11227 -0.18268 -0.10949 -0.18555 -0.10694 C -0.18698 -0.10555 -0.18841 -0.1037 -0.18998 -0.10301 L -0.19427 -0.10092 C -0.20248 -0.09143 -0.19206 -0.10278 -0.20196 -0.09514 C -0.20313 -0.09421 -0.20391 -0.09236 -0.20521 -0.09143 C -0.20729 -0.08981 -0.20977 -0.08981 -0.21172 -0.0875 C -0.21276 -0.08611 -0.21393 -0.08518 -0.21498 -0.08356 C -0.21576 -0.08241 -0.21628 -0.08079 -0.21706 -0.07986 C -0.2181 -0.0787 -0.21927 -0.07847 -0.22045 -0.07778 C -0.22149 -0.07662 -0.22266 -0.07546 -0.2237 -0.07407 C -0.22513 -0.07153 -0.2263 -0.06829 -0.228 -0.0662 C -0.22904 -0.06505 -0.23021 -0.06389 -0.23125 -0.06227 C -0.23203 -0.06134 -0.23255 -0.05949 -0.23347 -0.05856 C -0.23438 -0.05741 -0.23568 -0.05741 -0.23672 -0.05648 C -0.23972 -0.05393 -0.24076 -0.05116 -0.24323 -0.04699 C -0.24584 -0.0331 -0.24414 -0.03866 -0.24753 -0.02963 C -0.24935 -0.01991 -0.24974 -0.01898 -0.25078 -0.01018 C -0.2517 -0.00301 -0.25183 0.00046 -0.253 0.00718 C -0.25365 0.01111 -0.25443 0.01482 -0.25521 0.01875 C -0.25547 0.02083 -0.25599 0.02269 -0.25625 0.02454 C -0.26094 0.05787 -0.25586 0.02894 -0.26055 0.04583 C -0.26341 0.05579 -0.25964 0.04792 -0.2638 0.05556 C -0.26563 0.06482 -0.26524 0.06644 -0.26823 0.07292 C -0.26888 0.07431 -0.26966 0.07546 -0.27045 0.07685 C -0.27227 0.08681 -0.27018 0.07894 -0.2737 0.08634 C -0.27448 0.0882 -0.27487 0.09051 -0.27578 0.09213 C -0.2767 0.09398 -0.27813 0.09468 -0.27904 0.09607 C -0.2806 0.09838 -0.28177 0.10185 -0.28347 0.10394 C -0.29089 0.11273 -0.2875 0.11019 -0.29323 0.11343 C -0.29805 0.12222 -0.29232 0.11296 -0.2987 0.11921 C -0.30091 0.12153 -0.303 0.12454 -0.30521 0.12708 C -0.30625 0.12824 -0.30716 0.13009 -0.30847 0.13079 L -0.31498 0.13472 C -0.3224 0.14352 -0.31901 0.14097 -0.32474 0.14445 C -0.32982 0.15347 -0.32331 0.14306 -0.33125 0.15023 C -0.33216 0.15093 -0.33255 0.15324 -0.33347 0.15417 C -0.33555 0.15602 -0.33776 0.15671 -0.33998 0.15787 L -0.353 0.16574 L -0.36276 0.17153 L -0.36602 0.17338 L -0.36927 0.17546 C -0.38021 0.17477 -0.39102 0.17454 -0.40196 0.17338 C -0.40573 0.17292 -0.40547 0.16968 -0.40847 0.16574 C -0.41055 0.16273 -0.41276 0.16042 -0.41498 0.15787 L -0.42149 0.15023 C -0.42253 0.14884 -0.42383 0.14792 -0.42474 0.1463 L -0.42696 0.14259 L -0.43021 0.125 L -0.43125 0.11921 C -0.43164 0.11343 -0.43229 0.10764 -0.43229 0.10185 C -0.43229 0.09097 -0.43242 0.06806 -0.43021 0.05347 C -0.42956 0.04977 -0.4293 0.04537 -0.428 0.0419 L -0.4237 0.03033 C -0.42071 0.01435 -0.42565 0.03958 -0.41823 0.01296 C -0.41693 0.00833 -0.41576 0.00347 -0.41393 -0.00046 C -0.41289 -0.00255 -0.41172 -0.0044 -0.41068 -0.00625 C -0.4086 -0.01736 -0.41029 -0.01065 -0.403 -0.02361 C -0.40026 -0.02847 -0.40039 -0.0287 -0.39649 -0.03333 C -0.39466 -0.03542 -0.39284 -0.03727 -0.39102 -0.03912 C -0.38099 -0.05046 -0.39675 -0.03403 -0.38229 -0.04699 C -0.38112 -0.04792 -0.38021 -0.04977 -0.37904 -0.05069 C -0.37813 -0.05162 -0.37227 -0.05579 -0.37045 -0.05648 C -0.36862 -0.05741 -0.3668 -0.05764 -0.36498 -0.05856 C -0.3638 -0.05903 -0.36276 -0.05995 -0.36172 -0.06042 C -0.36029 -0.06111 -0.35873 -0.06157 -0.35729 -0.06227 C -0.35625 -0.06296 -0.35521 -0.06389 -0.35404 -0.06435 C -0.35143 -0.06528 -0.34245 -0.06759 -0.33998 -0.06829 C -0.33125 -0.06759 -0.32253 -0.06736 -0.3138 -0.0662 C -0.31237 -0.06597 -0.31094 -0.06481 -0.30951 -0.06435 C -0.30768 -0.06366 -0.30586 -0.06319 -0.30404 -0.06227 C -0.29909 -0.06042 -0.29857 -0.05972 -0.29323 -0.05648 L -0.28998 -0.05463 C -0.2892 -0.05347 -0.28867 -0.05162 -0.28776 -0.05069 C -0.28568 -0.04907 -0.28321 -0.04907 -0.28125 -0.04699 C -0.27383 -0.03796 -0.27722 -0.04074 -0.27149 -0.03727 C -0.27045 -0.03588 -0.2694 -0.03449 -0.26823 -0.03333 C -0.26719 -0.03241 -0.26589 -0.03241 -0.26498 -0.03148 C -0.26407 -0.03055 -0.26367 -0.02847 -0.26276 -0.02755 C -0.26068 -0.02569 -0.25847 -0.025 -0.25625 -0.02361 L -0.253 -0.02176 C -0.25222 -0.0206 -0.2517 -0.01875 -0.25078 -0.01782 C -0.24987 -0.0169 -0.24857 -0.0169 -0.24753 -0.01597 C -0.2461 -0.01481 -0.24466 -0.01366 -0.24323 -0.01204 C -0.23698 -0.00579 -0.24297 -0.01111 -0.23672 -0.00255 C -0.22982 0.00695 -0.23021 0.00046 -0.23021 0.00718 " pathEditMode="relative" ptsTypes="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02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쿠버네티스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사용 시 방식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37840" y="2120279"/>
            <a:ext cx="2206098" cy="1406388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04997" y="2315627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82844" y="4081267"/>
            <a:ext cx="1710106" cy="1090193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10069" y="3880082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4820467" y="506500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버전 업데이트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에러 해결 시 장점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" name="그림 8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62E6095A-34F2-40D3-DAC1-0E083E6D1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81120" y="2560827"/>
            <a:ext cx="2856844" cy="1821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1B3B7-4CA8-63BE-09E2-A54E809F1DFC}"/>
              </a:ext>
            </a:extLst>
          </p:cNvPr>
          <p:cNvSpPr txBox="1"/>
          <p:nvPr/>
        </p:nvSpPr>
        <p:spPr>
          <a:xfrm>
            <a:off x="8547443" y="451287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0EC1C2C8-70F8-D9EA-6BC9-5E5DD1A2C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03239" y="2348355"/>
            <a:ext cx="914400" cy="661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8CCE6-73D0-F2EE-0167-58336913D94C}"/>
              </a:ext>
            </a:extLst>
          </p:cNvPr>
          <p:cNvSpPr txBox="1"/>
          <p:nvPr/>
        </p:nvSpPr>
        <p:spPr>
          <a:xfrm>
            <a:off x="2559245" y="5799532"/>
            <a:ext cx="379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컨테이너의 신규 버전을 차례로 업데이트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3C05925A-416A-4162-04BC-F1D978DFE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175187" y="2019204"/>
            <a:ext cx="694447" cy="502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3FBCF-CB47-C029-E6E2-7D472D6028BF}"/>
              </a:ext>
            </a:extLst>
          </p:cNvPr>
          <p:cNvSpPr txBox="1"/>
          <p:nvPr/>
        </p:nvSpPr>
        <p:spPr>
          <a:xfrm>
            <a:off x="2725661" y="1753775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4" name="그림 13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351B6331-CE23-9BFB-9A5A-029314E46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663217" y="2106744"/>
            <a:ext cx="694447" cy="5020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56056F-DDFC-CBB9-6B75-09692F9D2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777674" y="1637077"/>
            <a:ext cx="1136635" cy="110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4.79167E-6 0.00023 C -0.00026 -0.00833 -4.79167E-6 -0.0169 -0.00078 -0.02523 C -0.00104 -0.02963 -0.00234 -0.03287 -0.00312 -0.0368 C -0.00755 -0.0574 -0.00078 -0.02592 -0.00625 -0.04838 C -0.01002 -0.06389 -0.0069 -0.05625 -0.01041 -0.06389 C -0.0125 -0.07384 -0.01054 -0.0662 -0.01341 -0.07338 C -0.01549 -0.0787 -0.01471 -0.08125 -0.01835 -0.08495 L -0.02382 -0.09074 C -0.02434 -0.09143 -0.025 -0.09236 -0.02565 -0.09282 C -0.03085 -0.0956 -0.02799 -0.09421 -0.03411 -0.09653 C -0.04023 -0.09606 -0.05468 -0.09676 -0.06341 -0.09282 C -0.06419 -0.09236 -0.06497 -0.09143 -0.06575 -0.09074 C -0.0746 -0.08518 -0.06341 -0.09375 -0.07434 -0.08495 C -0.07513 -0.08449 -0.07604 -0.08403 -0.07669 -0.0831 L -0.08046 -0.07916 C -0.08098 -0.0787 -0.08164 -0.07754 -0.08229 -0.07731 C -0.08476 -0.07592 -0.0871 -0.07523 -0.08958 -0.07153 C -0.09986 -0.05509 -0.0845 -0.07893 -0.0944 -0.06574 C -0.09609 -0.06342 -0.09765 -0.06065 -0.09921 -0.0581 C -0.1 -0.05671 -0.10091 -0.05486 -0.10169 -0.05416 L -0.10416 -0.05208 C -0.10872 -0.04259 -0.10286 -0.05393 -0.10846 -0.04629 C -0.10911 -0.04537 -0.1095 -0.04352 -0.11028 -0.04259 C -0.11145 -0.04097 -0.11276 -0.04097 -0.11393 -0.03865 C -0.11445 -0.03727 -0.1151 -0.03634 -0.11575 -0.03472 C -0.11614 -0.03356 -0.1164 -0.03194 -0.11692 -0.03102 C -0.11744 -0.02986 -0.11809 -0.02963 -0.11875 -0.02893 C -0.1194 -0.02778 -0.12005 -0.02662 -0.12057 -0.02523 C -0.12135 -0.02268 -0.122 -0.01944 -0.12304 -0.01736 C -0.12356 -0.0162 -0.12421 -0.01504 -0.12486 -0.01342 C -0.12526 -0.0125 -0.12552 -0.01065 -0.12604 -0.00972 C -0.12656 -0.00856 -0.12734 -0.00856 -0.12786 -0.00764 C -0.12955 -0.00509 -0.1302 -0.00231 -0.13151 0.00185 C -0.13294 0.01574 -0.13203 0.01019 -0.13398 0.01922 C -0.13502 0.02894 -0.13515 0.02986 -0.1358 0.03866 C -0.13632 0.04584 -0.13632 0.04931 -0.13697 0.05602 C -0.13736 0.05996 -0.13776 0.06366 -0.13828 0.0676 C -0.13841 0.06968 -0.13867 0.07153 -0.1388 0.07338 C -0.1414 0.10672 -0.13867 0.07778 -0.14127 0.09468 C -0.14283 0.10463 -0.14075 0.09676 -0.14309 0.1044 C -0.14414 0.11366 -0.14388 0.11528 -0.14557 0.12176 C -0.14583 0.12315 -0.14635 0.12431 -0.14674 0.1257 C -0.14778 0.13565 -0.14661 0.12778 -0.14856 0.13519 C -0.14908 0.13704 -0.14921 0.13935 -0.14973 0.14097 C -0.15026 0.14283 -0.15104 0.14352 -0.15156 0.14491 C -0.15247 0.14722 -0.15312 0.1507 -0.15403 0.15278 C -0.1582 0.16158 -0.15638 0.15903 -0.1595 0.16227 C -0.16223 0.17107 -0.15898 0.16181 -0.16263 0.16806 C -0.1638 0.17037 -0.16497 0.17338 -0.16627 0.17593 C -0.16679 0.17709 -0.16731 0.17894 -0.16809 0.17963 L -0.17174 0.18357 C -0.17591 0.19236 -0.17395 0.18982 -0.17721 0.19329 C -0.17994 0.20232 -0.1763 0.1919 -0.18085 0.19908 C -0.18138 0.19977 -0.18151 0.20209 -0.18203 0.20301 C -0.1832 0.20486 -0.1845 0.20556 -0.18567 0.20672 L -0.19296 0.21459 L -0.19843 0.22037 L -0.20026 0.22222 L -0.20208 0.22431 C -0.2082 0.22361 -0.21432 0.22338 -0.22044 0.22222 C -0.22252 0.22176 -0.22239 0.21852 -0.22408 0.21459 C -0.22513 0.21158 -0.22643 0.20926 -0.2276 0.20672 L -0.23125 0.19908 C -0.2319 0.19769 -0.23268 0.19676 -0.23307 0.19514 L -0.23437 0.19144 L -0.23619 0.17385 L -0.23671 0.16806 C -0.23697 0.16227 -0.23736 0.15648 -0.23736 0.1507 C -0.23736 0.13982 -0.23736 0.1169 -0.23619 0.10232 C -0.2358 0.09861 -0.23567 0.09422 -0.23489 0.09074 L -0.23255 0.07917 C -0.23085 0.0632 -0.23359 0.08843 -0.22942 0.06181 C -0.22877 0.05718 -0.22812 0.05232 -0.22708 0.04838 C -0.22656 0.0463 -0.22591 0.04445 -0.22526 0.0426 C -0.22408 0.03148 -0.225 0.0382 -0.22096 0.02523 C -0.2194 0.02037 -0.21953 0.02014 -0.21731 0.01551 C -0.21627 0.01343 -0.21523 0.01158 -0.21432 0.00972 C -0.20859 -0.00162 -0.21744 0.01482 -0.20937 0.00185 C -0.20872 0.00093 -0.2082 -0.00092 -0.20755 -0.00185 C -0.20703 -0.00278 -0.20377 -0.00694 -0.20273 -0.00764 C -0.20169 -0.00856 -0.20065 -0.00879 -0.19973 -0.00972 C -0.19908 -0.01018 -0.19843 -0.01111 -0.19791 -0.01157 C -0.197 -0.01227 -0.19622 -0.01273 -0.19544 -0.01342 C -0.19479 -0.01412 -0.19427 -0.01504 -0.19361 -0.01551 C -0.19205 -0.01643 -0.1871 -0.01875 -0.18567 -0.01944 C -0.18085 -0.01875 -0.17591 -0.01852 -0.17109 -0.01736 C -0.17018 -0.01713 -0.1694 -0.01597 -0.16861 -0.01551 C -0.16757 -0.01481 -0.16653 -0.01435 -0.16562 -0.01342 C -0.16276 -0.01157 -0.1625 -0.01088 -0.1595 -0.00764 L -0.15768 -0.00578 C -0.15729 -0.00463 -0.15703 -0.00278 -0.15651 -0.00185 C -0.15533 -0.00023 -0.1539 -0.00023 -0.15286 0.00185 C -0.14869 0.01088 -0.15052 0.0081 -0.14739 0.01158 C -0.14674 0.01297 -0.14622 0.01435 -0.14557 0.01551 C -0.14492 0.01644 -0.14427 0.01644 -0.14375 0.01736 C -0.14322 0.01829 -0.14296 0.02037 -0.14244 0.0213 C -0.14127 0.02315 -0.1401 0.02385 -0.1388 0.02523 L -0.13697 0.02709 C -0.13658 0.02824 -0.13632 0.0301 -0.1358 0.03102 C -0.13528 0.03195 -0.1345 0.03195 -0.13398 0.03287 C -0.1332 0.03403 -0.13229 0.03519 -0.13151 0.03681 C -0.12799 0.04306 -0.13138 0.03773 -0.12786 0.0463 C -0.12408 0.05579 -0.12421 0.04931 -0.12421 0.05602 " pathEditMode="relative" rAng="0" ptsTypes="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02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쿠버네티스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사용 시 방식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37840" y="2120279"/>
            <a:ext cx="2206098" cy="1406388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04997" y="2315627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82844" y="4081267"/>
            <a:ext cx="1710106" cy="1090193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10069" y="3880082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4820467" y="506500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버전 업데이트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에러 해결 시 장점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" name="그림 8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62E6095A-34F2-40D3-DAC1-0E083E6D1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81120" y="2560827"/>
            <a:ext cx="2856844" cy="1821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1B3B7-4CA8-63BE-09E2-A54E809F1DFC}"/>
              </a:ext>
            </a:extLst>
          </p:cNvPr>
          <p:cNvSpPr txBox="1"/>
          <p:nvPr/>
        </p:nvSpPr>
        <p:spPr>
          <a:xfrm>
            <a:off x="8547443" y="451287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0EC1C2C8-70F8-D9EA-6BC9-5E5DD1A2C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03239" y="2348355"/>
            <a:ext cx="914400" cy="661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8CCE6-73D0-F2EE-0167-58336913D94C}"/>
              </a:ext>
            </a:extLst>
          </p:cNvPr>
          <p:cNvSpPr txBox="1"/>
          <p:nvPr/>
        </p:nvSpPr>
        <p:spPr>
          <a:xfrm>
            <a:off x="2559245" y="5799532"/>
            <a:ext cx="379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컨테이너의 신규 버전을 차례로 업데이트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3C05925A-416A-4162-04BC-F1D978DFE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175187" y="2019204"/>
            <a:ext cx="694447" cy="502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3FBCF-CB47-C029-E6E2-7D472D6028BF}"/>
              </a:ext>
            </a:extLst>
          </p:cNvPr>
          <p:cNvSpPr txBox="1"/>
          <p:nvPr/>
        </p:nvSpPr>
        <p:spPr>
          <a:xfrm>
            <a:off x="2725661" y="1753775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4" name="그림 13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351B6331-CE23-9BFB-9A5A-029314E46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663217" y="2106744"/>
            <a:ext cx="694447" cy="502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041B65-2EF7-2497-0CCB-633B686AD915}"/>
              </a:ext>
            </a:extLst>
          </p:cNvPr>
          <p:cNvSpPr txBox="1"/>
          <p:nvPr/>
        </p:nvSpPr>
        <p:spPr>
          <a:xfrm>
            <a:off x="5144839" y="1786798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7B8D71-55B9-0352-90D7-9F25FD615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777674" y="1637077"/>
            <a:ext cx="1136635" cy="110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8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5231 L 0.0013 -0.05231 C -0.02409 -0.04792 0.00612 -0.05231 -0.04011 -0.05231 C -0.0487 -0.05231 -0.05743 -0.05116 -0.06615 -0.05046 C -0.07774 -0.04352 -0.06862 -0.05092 -0.07592 -0.04074 C -0.078 -0.03796 -0.0806 -0.03634 -0.08243 -0.0331 C -0.08425 -0.02986 -0.08581 -0.02592 -0.0879 -0.02338 C -0.09375 -0.01643 -0.09024 -0.02129 -0.09766 -0.00787 L -0.10417 0.00371 C -0.10521 0.00556 -0.10652 0.00718 -0.10743 0.00949 L -0.11394 0.02477 C -0.11511 0.02755 -0.11589 0.03033 -0.11719 0.03264 C -0.11797 0.0338 -0.11875 0.03496 -0.11941 0.03658 C -0.12162 0.04144 -0.12331 0.04746 -0.12592 0.05185 C -0.1267 0.05324 -0.12748 0.0544 -0.12813 0.05579 C -0.12969 0.05949 -0.13243 0.06736 -0.13243 0.06736 C -0.13282 0.06921 -0.13295 0.07153 -0.13347 0.07315 C -0.13399 0.07477 -0.13503 0.0757 -0.13568 0.07708 C -0.13646 0.07894 -0.13724 0.08079 -0.1379 0.08287 C -0.14011 0.09005 -0.14089 0.09583 -0.14441 0.10208 C -0.15209 0.11597 -0.14375 0.10023 -0.14987 0.11366 C -0.15053 0.11528 -0.15131 0.11621 -0.15196 0.11759 C -0.15443 0.12315 -0.15443 0.1257 -0.15743 0.13125 C -0.15834 0.13287 -0.15964 0.1338 -0.16068 0.13496 C -0.16146 0.13704 -0.16198 0.13912 -0.1629 0.14074 C -0.16485 0.14491 -0.16719 0.14861 -0.16941 0.15232 L -0.17266 0.15833 C -0.1737 0.16019 -0.175 0.16181 -0.17592 0.16412 C -0.1767 0.16597 -0.17722 0.16806 -0.17813 0.16991 C -0.17982 0.17315 -0.18204 0.17593 -0.18347 0.1794 C -0.18464 0.18195 -0.18555 0.18472 -0.18672 0.18727 C -0.18842 0.19051 -0.19076 0.19306 -0.19219 0.19676 C -0.19766 0.21134 -0.19063 0.19352 -0.19766 0.20857 C -0.19844 0.21019 -0.19896 0.2125 -0.19987 0.21435 C -0.2004 0.21574 -0.20131 0.21667 -0.20196 0.21806 C -0.20665 0.22847 -0.20131 0.21945 -0.20743 0.23171 C -0.20912 0.23496 -0.21146 0.2375 -0.2129 0.24121 C -0.21433 0.24514 -0.21537 0.24954 -0.21719 0.25301 C -0.21797 0.25417 -0.21875 0.25533 -0.21941 0.25671 C -0.22058 0.25926 -0.22162 0.26181 -0.22266 0.26458 C -0.22344 0.26644 -0.22396 0.26852 -0.22487 0.27037 C -0.2254 0.27176 -0.22631 0.27269 -0.22696 0.27408 C -0.22748 0.27523 -0.23125 0.28727 -0.23347 0.28958 C -0.23451 0.29074 -0.23568 0.29097 -0.23672 0.29167 L -0.24766 0.30509 C -0.2487 0.30648 -0.24974 0.30787 -0.25092 0.30903 C -0.25235 0.31019 -0.25378 0.31134 -0.25521 0.31273 C -0.25638 0.31389 -0.2573 0.31551 -0.25847 0.31667 C -0.27904 0.33658 -0.26029 0.31852 -0.27045 0.32639 C -0.28373 0.33658 -0.26719 0.32431 -0.278 0.33403 C -0.27904 0.33496 -0.28034 0.33519 -0.28138 0.33611 C -0.28243 0.33704 -0.28347 0.33866 -0.28464 0.33982 C -0.28594 0.34121 -0.2875 0.34213 -0.28894 0.34375 C -0.2905 0.34537 -0.2918 0.34769 -0.29323 0.34954 C -0.29428 0.35093 -0.29545 0.35208 -0.29649 0.35347 C -0.29805 0.35533 -0.29935 0.35741 -0.30092 0.35926 C -0.30222 0.36065 -0.30391 0.36158 -0.30521 0.36296 C -0.30612 0.36412 -0.30665 0.36574 -0.30743 0.3669 C -0.30886 0.36898 -0.31016 0.37107 -0.31172 0.37269 C -0.31602 0.37755 -0.31576 0.37523 -0.31941 0.38056 C -0.32058 0.38218 -0.32136 0.38472 -0.32266 0.38634 C -0.32357 0.3875 -0.32487 0.38727 -0.32592 0.3882 C -0.33711 0.39931 -0.32826 0.39352 -0.33568 0.39792 C -0.33985 0.40533 -0.33542 0.39861 -0.34115 0.40371 C -0.34558 0.40764 -0.3431 0.40648 -0.34649 0.41134 C -0.34948 0.41574 -0.34961 0.41505 -0.353 0.41713 C -0.3573 0.42477 -0.35287 0.41806 -0.35847 0.42292 C -0.36797 0.43148 -0.35482 0.42269 -0.36615 0.42871 C -0.36823 0.42986 -0.37045 0.43125 -0.37266 0.43264 L -0.37592 0.43449 C -0.37696 0.43588 -0.37813 0.43704 -0.37917 0.43843 C -0.37995 0.43958 -0.38047 0.44144 -0.38125 0.44236 C -0.3823 0.44329 -0.3836 0.44329 -0.38451 0.44421 C -0.39545 0.45394 -0.37878 0.4419 -0.39219 0.45208 C -0.39323 0.45278 -0.39441 0.45324 -0.39545 0.45394 C -0.39831 0.45579 -0.40118 0.45787 -0.40417 0.45972 C -0.4056 0.46065 -0.40704 0.46065 -0.40847 0.46158 C -0.41576 0.46621 -0.41407 0.46667 -0.41928 0.46945 C -0.42709 0.47338 -0.42019 0.46921 -0.42917 0.47315 C -0.43021 0.47361 -0.43125 0.47454 -0.43243 0.47523 C -0.43855 0.47454 -0.4448 0.47454 -0.45092 0.47315 C -0.45313 0.47269 -0.45743 0.46945 -0.45743 0.46945 C -0.45847 0.46806 -0.45964 0.4669 -0.46068 0.46551 C -0.46836 0.4544 -0.45599 0.46968 -0.46602 0.45787 L -0.46928 0.44028 C -0.46967 0.43843 -0.47019 0.43658 -0.47045 0.43449 C -0.47084 0.43195 -0.47097 0.4294 -0.47149 0.42685 C -0.47214 0.42361 -0.47318 0.4206 -0.4737 0.41713 C -0.47422 0.41389 -0.47566 0.39861 -0.47579 0.39583 C -0.47553 0.37662 -0.4754 0.35718 -0.47474 0.33796 C -0.47461 0.33519 -0.47409 0.33287 -0.4737 0.33033 C -0.47188 0.31968 -0.47123 0.31667 -0.46823 0.30695 C -0.46758 0.30509 -0.46667 0.30324 -0.46602 0.30116 C -0.46524 0.29884 -0.46472 0.29607 -0.46394 0.29352 C -0.46329 0.29144 -0.46237 0.28958 -0.46172 0.28773 C -0.46055 0.28449 -0.45964 0.28102 -0.45847 0.27801 C -0.45782 0.27662 -0.45691 0.2757 -0.45625 0.27408 C -0.45547 0.27246 -0.45495 0.27014 -0.45417 0.26829 C -0.4504 0.26088 -0.44857 0.25833 -0.44428 0.25301 C -0.44323 0.25162 -0.44219 0.25 -0.44102 0.24908 C -0.44011 0.24815 -0.43881 0.24792 -0.43777 0.24722 C -0.43659 0.24607 -0.43581 0.24421 -0.43451 0.24329 C -0.43321 0.24213 -0.43165 0.24213 -0.43021 0.24121 C -0.428 0.24005 -0.42592 0.23843 -0.4237 0.2375 C -0.41719 0.23449 -0.42084 0.23588 -0.41277 0.23357 C -0.403 0.23426 -0.39323 0.23449 -0.38347 0.23542 C -0.38204 0.23565 -0.3806 0.23681 -0.37917 0.2375 C -0.37735 0.2382 -0.37553 0.23866 -0.3737 0.23935 C -0.37253 0.23982 -0.37149 0.24074 -0.37045 0.24121 C -0.35899 0.24722 -0.375 0.23796 -0.35951 0.24722 L -0.35625 0.24908 C -0.35118 0.25509 -0.3543 0.25208 -0.34649 0.25671 L -0.34323 0.2588 C -0.34219 0.25996 -0.34115 0.26158 -0.33998 0.2625 C -0.33998 0.2625 -0.33191 0.26736 -0.33021 0.26829 L -0.3237 0.27222 C -0.32266 0.27269 -0.31732 0.27477 -0.31615 0.27616 C -0.31303 0.27917 -0.30743 0.28588 -0.30521 0.29167 L -0.303 0.29746 C -0.29909 0.31921 -0.29493 0.34097 -0.29115 0.36296 C -0.2905 0.36621 -0.29011 0.36945 -0.28998 0.37269 C -0.28946 0.39144 -0.2892 0.41019 -0.28894 0.42871 C -0.28842 0.46412 -0.2879 0.49954 -0.2879 0.53519 " pathEditMode="relative" ptsTypes="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02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쿠버네티스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사용 시 방식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37840" y="2120279"/>
            <a:ext cx="2206098" cy="1406388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04997" y="2315627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82844" y="4081267"/>
            <a:ext cx="1710106" cy="1090193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10069" y="3880082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4820467" y="506500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버전 업데이트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에러 해결 시 장점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" name="그림 8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62E6095A-34F2-40D3-DAC1-0E083E6D1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81120" y="2560827"/>
            <a:ext cx="2856844" cy="1821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1B3B7-4CA8-63BE-09E2-A54E809F1DFC}"/>
              </a:ext>
            </a:extLst>
          </p:cNvPr>
          <p:cNvSpPr txBox="1"/>
          <p:nvPr/>
        </p:nvSpPr>
        <p:spPr>
          <a:xfrm>
            <a:off x="8547443" y="451287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0EC1C2C8-70F8-D9EA-6BC9-5E5DD1A2CD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303239" y="2348355"/>
            <a:ext cx="914400" cy="661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8CCE6-73D0-F2EE-0167-58336913D94C}"/>
              </a:ext>
            </a:extLst>
          </p:cNvPr>
          <p:cNvSpPr txBox="1"/>
          <p:nvPr/>
        </p:nvSpPr>
        <p:spPr>
          <a:xfrm>
            <a:off x="2558226" y="6198419"/>
            <a:ext cx="379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컨테이너의 신규 버전을 차례로 업데이트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3C05925A-416A-4162-04BC-F1D978DFE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75187" y="2019204"/>
            <a:ext cx="694447" cy="502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3FBCF-CB47-C029-E6E2-7D472D6028BF}"/>
              </a:ext>
            </a:extLst>
          </p:cNvPr>
          <p:cNvSpPr txBox="1"/>
          <p:nvPr/>
        </p:nvSpPr>
        <p:spPr>
          <a:xfrm>
            <a:off x="2725661" y="1753775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4" name="그림 13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351B6331-CE23-9BFB-9A5A-029314E46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63217" y="2106744"/>
            <a:ext cx="694447" cy="502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041B65-2EF7-2497-0CCB-633B686AD915}"/>
              </a:ext>
            </a:extLst>
          </p:cNvPr>
          <p:cNvSpPr txBox="1"/>
          <p:nvPr/>
        </p:nvSpPr>
        <p:spPr>
          <a:xfrm>
            <a:off x="5144839" y="1786798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" name="그림 10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134337AD-3E50-F2A6-DBEB-0FFBF331FF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64778" y="3786855"/>
            <a:ext cx="694447" cy="5020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E85E94-607A-3062-2F9E-DE29C3911E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777674" y="1637077"/>
            <a:ext cx="1136635" cy="110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1.66667E-6 0.00023 C -0.00364 0.00116 -0.00755 0.00093 -0.01081 0.0044 C -0.01575 0.00949 -0.01979 0.0176 -0.02383 0.025 C -0.02786 0.03264 -0.03515 0.04514 -0.03906 0.05486 C -0.04036 0.05764 -0.04114 0.06111 -0.04232 0.06389 C -0.05078 0.08449 -0.05325 0.08727 -0.05976 0.10764 C -0.06068 0.11042 -0.06094 0.11389 -0.06198 0.11667 C -0.06575 0.12778 -0.06927 0.13935 -0.07383 0.14885 C -0.07461 0.15047 -0.07552 0.15162 -0.07604 0.15348 C -0.08138 0.17014 -0.07539 0.15695 -0.08047 0.16736 C -0.08346 0.18681 -0.07916 0.16297 -0.08372 0.17894 C -0.08424 0.18079 -0.0845 0.18334 -0.08476 0.18565 C -0.08555 0.19167 -0.0862 0.19792 -0.08698 0.20394 L -0.08802 0.2132 L -0.08906 0.22223 C -0.08945 0.22917 -0.08971 0.23611 -0.09023 0.24283 C -0.09075 0.25232 -0.09232 0.2706 -0.09232 0.27107 C -0.09271 0.29954 -0.09271 0.32871 -0.09349 0.35787 C -0.09427 0.38681 -0.09505 0.38611 -0.09674 0.40602 C -0.09713 0.41065 -0.09726 0.41528 -0.09778 0.41968 C -0.09805 0.42223 -0.09857 0.42431 -0.09883 0.42662 C -0.09935 0.42963 -0.09961 0.43287 -0.1 0.43588 C -0.10065 0.44028 -0.10156 0.44491 -0.10221 0.44954 C -0.10247 0.45278 -0.1026 0.45602 -0.10325 0.4588 C -0.10443 0.46366 -0.10755 0.47246 -0.10755 0.47269 C -0.1095 0.48843 -0.10794 0.47871 -0.11302 0.5 C -0.1164 0.51435 -0.11432 0.50625 -0.11953 0.52315 C -0.12122 0.52801 -0.12305 0.53449 -0.125 0.53889 C -0.1263 0.54236 -0.12799 0.54514 -0.1293 0.54838 C -0.13086 0.55185 -0.13216 0.55602 -0.13372 0.55973 C -0.13541 0.56366 -0.13763 0.56667 -0.13906 0.57107 C -0.14062 0.57593 -0.1418 0.58079 -0.14349 0.58496 C -0.15052 0.60278 -0.14687 0.59445 -0.1543 0.61019 C -0.15508 0.61181 -0.1556 0.61343 -0.15651 0.61482 C -0.1612 0.6213 -0.16276 0.62431 -0.16732 0.62871 C -0.17187 0.63264 -0.18073 0.63496 -0.18372 0.63542 C -0.20039 0.63843 -0.19166 0.63704 -0.20976 0.64028 C -0.21953 0.63935 -0.2293 0.63912 -0.23906 0.63773 C -0.24062 0.6375 -0.24206 0.63611 -0.24349 0.63542 C -0.24596 0.63449 -0.24857 0.6338 -0.25104 0.6331 C -0.25221 0.63241 -0.25325 0.63125 -0.2543 0.63079 C -0.25612 0.6301 -0.25807 0.62963 -0.25976 0.62871 C -0.26133 0.62755 -0.26263 0.62523 -0.26419 0.62385 C -0.26523 0.62315 -0.26627 0.62246 -0.26745 0.62176 C -0.26914 0.61875 -0.27096 0.61551 -0.27278 0.6125 C -0.27383 0.61065 -0.27513 0.60996 -0.27604 0.6081 C -0.27695 0.60602 -0.27747 0.60301 -0.27825 0.60116 C -0.2793 0.59861 -0.28047 0.59676 -0.28151 0.59422 C -0.28555 0.58403 -0.28437 0.58496 -0.28802 0.57338 C -0.28906 0.57037 -0.29036 0.5676 -0.29127 0.56435 C -0.29245 0.56065 -0.29336 0.55648 -0.29453 0.55278 C -0.29557 0.54977 -0.29687 0.54699 -0.29778 0.54375 C -0.30937 0.50185 -0.29778 0.53935 -0.3043 0.51829 C -0.30469 0.51621 -0.30495 0.51366 -0.30547 0.51158 C -0.30963 0.49352 -0.30599 0.51505 -0.30872 0.49769 C -0.30885 0.49422 -0.31094 0.46111 -0.31081 0.4588 C -0.31055 0.425 -0.30963 0.39144 -0.30872 0.35787 C -0.30859 0.35394 -0.30833 0.34977 -0.30755 0.3463 C -0.30573 0.33658 -0.30286 0.32824 -0.30104 0.31875 C -0.29909 0.3081 -0.29883 0.30533 -0.2957 0.2956 C -0.29323 0.28889 -0.29062 0.28195 -0.28802 0.275 C -0.28698 0.27199 -0.28607 0.26875 -0.28476 0.26598 L -0.27721 0.24977 L -0.27278 0.24074 C -0.27174 0.23843 -0.27083 0.23565 -0.26953 0.2338 C -0.26666 0.22917 -0.26393 0.22385 -0.26081 0.22014 C -0.25911 0.21783 -0.25729 0.21551 -0.25547 0.2132 C -0.25403 0.21158 -0.25247 0.21042 -0.25104 0.20857 C -0.24518 0.20093 -0.24453 0.19398 -0.23581 0.19005 C -0.23125 0.1882 -0.23099 0.18866 -0.22721 0.18565 C -0.22539 0.18403 -0.2237 0.18195 -0.22174 0.18102 C -0.21784 0.1794 -0.2138 0.1794 -0.20976 0.17894 C -0.19739 0.1794 -0.18515 0.17917 -0.17278 0.18102 C -0.17122 0.18125 -0.16992 0.18426 -0.16849 0.18565 C -0.16706 0.18681 -0.16562 0.18704 -0.16406 0.18797 C -0.16263 0.18959 -0.1612 0.19121 -0.15976 0.1926 C -0.15508 0.19676 -0.15742 0.1926 -0.15221 0.19954 C -0.15065 0.20139 -0.14935 0.20417 -0.14778 0.20625 C -0.14648 0.2081 -0.14479 0.2088 -0.14349 0.21065 C -0.1418 0.21343 -0.14062 0.21736 -0.13906 0.22014 C -0.13633 0.225 -0.13294 0.22824 -0.13047 0.2338 C -0.1289 0.23681 -0.1276 0.24005 -0.12604 0.24283 C -0.12331 0.24792 -0.11953 0.2507 -0.11732 0.25672 C -0.11523 0.26297 -0.11341 0.26991 -0.11081 0.275 C -0.10416 0.28912 -0.1112 0.27408 -0.10325 0.29352 C -0.1026 0.29514 -0.10169 0.29653 -0.10104 0.29815 C -0.09778 0.30672 -0.09844 0.3088 -0.09557 0.32107 C -0.09505 0.32338 -0.09414 0.3257 -0.09349 0.32778 C -0.0914 0.34144 -0.09284 0.33264 -0.08802 0.35324 C -0.08724 0.35625 -0.08633 0.35926 -0.08581 0.36227 C -0.08515 0.3669 -0.08463 0.37176 -0.08372 0.37616 C -0.08255 0.38102 -0.08034 0.38473 -0.0793 0.39005 C -0.07864 0.39375 -0.07812 0.39792 -0.07721 0.40116 C -0.0763 0.40394 -0.07487 0.40556 -0.07383 0.4081 C -0.0681 0.42246 -0.07331 0.41366 -0.06523 0.42894 C -0.0638 0.43148 -0.06237 0.43334 -0.06081 0.43588 C -0.05703 0.44167 -0.05677 0.44121 -0.05208 0.44723 C -0.05 0.45023 -0.04805 0.4544 -0.04557 0.45648 C -0.0431 0.4588 -0.04049 0.46088 -0.03802 0.46343 C -0.03385 0.46713 -0.03281 0.46968 -0.02825 0.47246 C -0.02643 0.47361 -0.02461 0.47408 -0.02278 0.47477 C -0.02174 0.47639 -0.02083 0.47848 -0.01953 0.4794 C -0.01745 0.48102 -0.0151 0.48079 -0.01302 0.48172 C -0.01002 0.48287 -0.00716 0.48426 -0.0043 0.48611 C 0.00352 0.49167 -0.00625 0.48519 0.00326 0.49098 C 0.00443 0.49144 0.00547 0.4926 0.00651 0.49306 C 0.00834 0.49422 0.01016 0.49445 0.01198 0.4956 C 0.01315 0.49607 0.01419 0.49723 0.01524 0.49769 C 0.01706 0.49861 0.01888 0.49931 0.0207 0.5 C 0.02643 0.5081 0.02266 0.50417 0.03268 0.50926 C 0.03399 0.50996 0.03867 0.51204 0.04024 0.51366 C 0.04076 0.51435 0.04102 0.51528 0.04141 0.51621 " pathEditMode="relative" rAng="0" ptsTypes="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3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02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쿠버네티스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사용 시 방식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37840" y="2120279"/>
            <a:ext cx="2206098" cy="1406388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04997" y="2315627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82844" y="4081267"/>
            <a:ext cx="1710106" cy="1090193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10069" y="3880082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4820467" y="506500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버전 업데이트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에러 해결 시 장점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" name="그림 8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62E6095A-34F2-40D3-DAC1-0E083E6D1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81120" y="2560827"/>
            <a:ext cx="2856844" cy="1821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1B3B7-4CA8-63BE-09E2-A54E809F1DFC}"/>
              </a:ext>
            </a:extLst>
          </p:cNvPr>
          <p:cNvSpPr txBox="1"/>
          <p:nvPr/>
        </p:nvSpPr>
        <p:spPr>
          <a:xfrm>
            <a:off x="8547443" y="451287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0EC1C2C8-70F8-D9EA-6BC9-5E5DD1A2CD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303239" y="2348355"/>
            <a:ext cx="914400" cy="661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8CCE6-73D0-F2EE-0167-58336913D94C}"/>
              </a:ext>
            </a:extLst>
          </p:cNvPr>
          <p:cNvSpPr txBox="1"/>
          <p:nvPr/>
        </p:nvSpPr>
        <p:spPr>
          <a:xfrm>
            <a:off x="2558226" y="6198419"/>
            <a:ext cx="379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컨테이너의 신규 버전을 차례로 업데이트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3C05925A-416A-4162-04BC-F1D978DFE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75187" y="2019204"/>
            <a:ext cx="694447" cy="502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3FBCF-CB47-C029-E6E2-7D472D6028BF}"/>
              </a:ext>
            </a:extLst>
          </p:cNvPr>
          <p:cNvSpPr txBox="1"/>
          <p:nvPr/>
        </p:nvSpPr>
        <p:spPr>
          <a:xfrm>
            <a:off x="2725661" y="1753775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4" name="그림 13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351B6331-CE23-9BFB-9A5A-029314E46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63217" y="2106744"/>
            <a:ext cx="694447" cy="502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041B65-2EF7-2497-0CCB-633B686AD915}"/>
              </a:ext>
            </a:extLst>
          </p:cNvPr>
          <p:cNvSpPr txBox="1"/>
          <p:nvPr/>
        </p:nvSpPr>
        <p:spPr>
          <a:xfrm>
            <a:off x="5144839" y="1786798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" name="그림 10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134337AD-3E50-F2A6-DBEB-0FFBF331FF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64778" y="3786855"/>
            <a:ext cx="694447" cy="502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741FC2-3AF0-8DFE-ADF7-F94FF6F0B83D}"/>
              </a:ext>
            </a:extLst>
          </p:cNvPr>
          <p:cNvSpPr txBox="1"/>
          <p:nvPr/>
        </p:nvSpPr>
        <p:spPr>
          <a:xfrm>
            <a:off x="2725661" y="5369204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8" name="그림 17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67954C61-31AB-1790-6E33-8E741F564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98696" y="3921444"/>
            <a:ext cx="694447" cy="5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12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C62E7-3D46-4F42-A032-0947BD8379DF}"/>
              </a:ext>
            </a:extLst>
          </p:cNvPr>
          <p:cNvSpPr txBox="1"/>
          <p:nvPr/>
        </p:nvSpPr>
        <p:spPr>
          <a:xfrm>
            <a:off x="2454899" y="1050751"/>
            <a:ext cx="28696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Application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을 패키징 할 수 있는 툴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B0C462B-FD2A-465C-BEB9-D82A6163A3A9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0F885-C457-42DC-A547-916DAECCDB7A}"/>
              </a:ext>
            </a:extLst>
          </p:cNvPr>
          <p:cNvSpPr txBox="1"/>
          <p:nvPr/>
        </p:nvSpPr>
        <p:spPr>
          <a:xfrm>
            <a:off x="2402320" y="533126"/>
            <a:ext cx="2239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9810CC5-5E92-4A9B-8D09-DAD461AFBF02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그림 33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4D97F2C7-82F9-CE55-4CCF-4FB0777F1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22350" y="1921229"/>
            <a:ext cx="6162434" cy="35434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CEEA-6328-CBB8-BA7D-A00E2459F5DC}"/>
              </a:ext>
            </a:extLst>
          </p:cNvPr>
          <p:cNvGrpSpPr/>
          <p:nvPr/>
        </p:nvGrpSpPr>
        <p:grpSpPr>
          <a:xfrm>
            <a:off x="109332" y="3840443"/>
            <a:ext cx="1531188" cy="1257655"/>
            <a:chOff x="136640" y="3803119"/>
            <a:chExt cx="1531188" cy="125765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E2599F-1087-9863-CA77-59924EC3E165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837137-F9EA-13F8-1178-21D18F6F1425}"/>
                </a:ext>
              </a:extLst>
            </p:cNvPr>
            <p:cNvSpPr txBox="1"/>
            <p:nvPr/>
          </p:nvSpPr>
          <p:spPr>
            <a:xfrm>
              <a:off x="136640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Docker	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A72219-AD59-5EA9-0EE8-8DFE87E47DFC}"/>
                </a:ext>
              </a:extLst>
            </p:cNvPr>
            <p:cNvSpPr txBox="1"/>
            <p:nvPr/>
          </p:nvSpPr>
          <p:spPr>
            <a:xfrm>
              <a:off x="252857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8201DA-D97C-D909-AD71-D87DB60AAADA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739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41087" y="1095874"/>
            <a:ext cx="1322285" cy="1699572"/>
            <a:chOff x="241087" y="1095874"/>
            <a:chExt cx="132228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41087" y="2019204"/>
              <a:ext cx="13222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Kubernetes?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8472" y="3840443"/>
            <a:ext cx="1705916" cy="593625"/>
            <a:chOff x="75780" y="3803119"/>
            <a:chExt cx="1705916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75780" y="3803119"/>
              <a:ext cx="1705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자세히 보기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809863" y="413513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46413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CD4D6-39C6-4893-8E8D-681433D611D3}"/>
              </a:ext>
            </a:extLst>
          </p:cNvPr>
          <p:cNvSpPr txBox="1"/>
          <p:nvPr/>
        </p:nvSpPr>
        <p:spPr>
          <a:xfrm>
            <a:off x="2577104" y="52254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자세히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202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쿠버네티스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사용 시 방식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6236E9-C454-4AF8-9FF4-3B1A4B28BF9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pic>
        <p:nvPicPr>
          <p:cNvPr id="88" name="그림 8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C41641C-B5C4-8CC2-B7F4-22EC38AB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37840" y="2120279"/>
            <a:ext cx="2206098" cy="1406388"/>
          </a:xfrm>
          <a:prstGeom prst="rect">
            <a:avLst/>
          </a:prstGeom>
        </p:spPr>
      </p:pic>
      <p:pic>
        <p:nvPicPr>
          <p:cNvPr id="3" name="그림 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825DBBD5-39D7-9ACA-EC7B-D9AB1F96A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04997" y="2315627"/>
            <a:ext cx="1593241" cy="1015692"/>
          </a:xfrm>
          <a:prstGeom prst="rect">
            <a:avLst/>
          </a:prstGeom>
        </p:spPr>
      </p:pic>
      <p:pic>
        <p:nvPicPr>
          <p:cNvPr id="6" name="그림 5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5E4F58E3-83C7-0991-DAC2-4CE59B07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82844" y="4081267"/>
            <a:ext cx="1710106" cy="1090193"/>
          </a:xfrm>
          <a:prstGeom prst="rect">
            <a:avLst/>
          </a:prstGeom>
        </p:spPr>
      </p:pic>
      <p:pic>
        <p:nvPicPr>
          <p:cNvPr id="7" name="그림 6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135A303-7FC4-09AC-BE29-7059D66E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10069" y="3880082"/>
            <a:ext cx="2206098" cy="140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4585C-E1F5-F3FF-7FF0-381D87CD7408}"/>
              </a:ext>
            </a:extLst>
          </p:cNvPr>
          <p:cNvSpPr txBox="1"/>
          <p:nvPr/>
        </p:nvSpPr>
        <p:spPr>
          <a:xfrm>
            <a:off x="4820467" y="506500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버전 업데이트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에러 해결 시 장점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" name="그림 8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62E6095A-34F2-40D3-DAC1-0E083E6D1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81120" y="2560827"/>
            <a:ext cx="2856844" cy="1821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1B3B7-4CA8-63BE-09E2-A54E809F1DFC}"/>
              </a:ext>
            </a:extLst>
          </p:cNvPr>
          <p:cNvSpPr txBox="1"/>
          <p:nvPr/>
        </p:nvSpPr>
        <p:spPr>
          <a:xfrm>
            <a:off x="8547443" y="451287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5" name="그림 14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0EC1C2C8-70F8-D9EA-6BC9-5E5DD1A2C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03239" y="2348355"/>
            <a:ext cx="914400" cy="661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8CCE6-73D0-F2EE-0167-58336913D94C}"/>
              </a:ext>
            </a:extLst>
          </p:cNvPr>
          <p:cNvSpPr txBox="1"/>
          <p:nvPr/>
        </p:nvSpPr>
        <p:spPr>
          <a:xfrm>
            <a:off x="2558226" y="6198419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UPDATED!</a:t>
            </a:r>
          </a:p>
        </p:txBody>
      </p:sp>
      <p:pic>
        <p:nvPicPr>
          <p:cNvPr id="12" name="그림 11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3C05925A-416A-4162-04BC-F1D978DFE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175187" y="2019204"/>
            <a:ext cx="694447" cy="502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3FBCF-CB47-C029-E6E2-7D472D6028BF}"/>
              </a:ext>
            </a:extLst>
          </p:cNvPr>
          <p:cNvSpPr txBox="1"/>
          <p:nvPr/>
        </p:nvSpPr>
        <p:spPr>
          <a:xfrm>
            <a:off x="2725661" y="1753775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4" name="그림 13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351B6331-CE23-9BFB-9A5A-029314E46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663217" y="2106744"/>
            <a:ext cx="694447" cy="502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041B65-2EF7-2497-0CCB-633B686AD915}"/>
              </a:ext>
            </a:extLst>
          </p:cNvPr>
          <p:cNvSpPr txBox="1"/>
          <p:nvPr/>
        </p:nvSpPr>
        <p:spPr>
          <a:xfrm>
            <a:off x="5144839" y="1786798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" name="그림 10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134337AD-3E50-F2A6-DBEB-0FFBF331F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78" y="3786855"/>
            <a:ext cx="694447" cy="502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741FC2-3AF0-8DFE-ADF7-F94FF6F0B83D}"/>
              </a:ext>
            </a:extLst>
          </p:cNvPr>
          <p:cNvSpPr txBox="1"/>
          <p:nvPr/>
        </p:nvSpPr>
        <p:spPr>
          <a:xfrm>
            <a:off x="2725661" y="5369204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8" name="그림 17" descr="용기, 골판지, 카톤, 상자이(가) 표시된 사진&#10;&#10;자동 생성된 설명">
            <a:extLst>
              <a:ext uri="{FF2B5EF4-FFF2-40B4-BE49-F238E27FC236}">
                <a16:creationId xmlns:a16="http://schemas.microsoft.com/office/drawing/2014/main" id="{67954C61-31AB-1790-6E33-8E741F564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698696" y="3921444"/>
            <a:ext cx="694447" cy="502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4896F0-2AF9-9DE5-8932-AB5754A14B9D}"/>
              </a:ext>
            </a:extLst>
          </p:cNvPr>
          <p:cNvSpPr txBox="1"/>
          <p:nvPr/>
        </p:nvSpPr>
        <p:spPr>
          <a:xfrm>
            <a:off x="5311702" y="5365660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Old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New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9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31401" y="1095874"/>
            <a:ext cx="1141659" cy="1699572"/>
            <a:chOff x="331401" y="1095874"/>
            <a:chExt cx="114165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331401" y="2019204"/>
              <a:ext cx="1141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Usable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for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26EE3F0-EC3D-4DB7-A63B-44BF080C65BB}"/>
              </a:ext>
            </a:extLst>
          </p:cNvPr>
          <p:cNvSpPr txBox="1"/>
          <p:nvPr/>
        </p:nvSpPr>
        <p:spPr>
          <a:xfrm>
            <a:off x="117350" y="3840443"/>
            <a:ext cx="1515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Kubernetes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필요성</a:t>
            </a:r>
            <a:endParaRPr lang="ko-KR" altLang="ko-KR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98D93F-E9BE-4290-A651-A3E74365931F}"/>
              </a:ext>
            </a:extLst>
          </p:cNvPr>
          <p:cNvSpPr txBox="1"/>
          <p:nvPr/>
        </p:nvSpPr>
        <p:spPr>
          <a:xfrm>
            <a:off x="2454899" y="1050751"/>
            <a:ext cx="542449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컨테이너를 사용하면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(ex.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이용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많은 자동화 할 것들이 생긴다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</a:p>
          <a:p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특히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많은 기능이 있는 앱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웹 서비스 운영 시 많은 컨테이너가 필요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0FEB5B-5AE9-42AA-80D5-5A1799F36F3B}"/>
              </a:ext>
            </a:extLst>
          </p:cNvPr>
          <p:cNvGrpSpPr/>
          <p:nvPr/>
        </p:nvGrpSpPr>
        <p:grpSpPr>
          <a:xfrm>
            <a:off x="2958482" y="2666246"/>
            <a:ext cx="8257842" cy="1547902"/>
            <a:chOff x="1478227" y="2847715"/>
            <a:chExt cx="8641436" cy="16198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3298D3B-E2B5-4192-965C-4CC0D773F11D}"/>
                </a:ext>
              </a:extLst>
            </p:cNvPr>
            <p:cNvSpPr/>
            <p:nvPr/>
          </p:nvSpPr>
          <p:spPr>
            <a:xfrm>
              <a:off x="1478227" y="2847715"/>
              <a:ext cx="1619804" cy="1619806"/>
            </a:xfrm>
            <a:prstGeom prst="rect">
              <a:avLst/>
            </a:prstGeom>
            <a:solidFill>
              <a:srgbClr val="FD80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27356E5-B48B-4AAA-B645-84150288FC80}"/>
                </a:ext>
              </a:extLst>
            </p:cNvPr>
            <p:cNvSpPr/>
            <p:nvPr/>
          </p:nvSpPr>
          <p:spPr>
            <a:xfrm>
              <a:off x="3233635" y="2847715"/>
              <a:ext cx="1619804" cy="1619806"/>
            </a:xfrm>
            <a:prstGeom prst="rect">
              <a:avLst/>
            </a:prstGeom>
            <a:solidFill>
              <a:srgbClr val="FC64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CC457CE-4890-40BA-B1C2-CA032176D553}"/>
                </a:ext>
              </a:extLst>
            </p:cNvPr>
            <p:cNvSpPr/>
            <p:nvPr/>
          </p:nvSpPr>
          <p:spPr>
            <a:xfrm>
              <a:off x="7576645" y="2847715"/>
              <a:ext cx="2543018" cy="16198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0D74C04-4ECE-4053-9FD4-C806B04BE031}"/>
                </a:ext>
              </a:extLst>
            </p:cNvPr>
            <p:cNvSpPr/>
            <p:nvPr/>
          </p:nvSpPr>
          <p:spPr>
            <a:xfrm>
              <a:off x="4989043" y="2847715"/>
              <a:ext cx="1619804" cy="1619806"/>
            </a:xfrm>
            <a:prstGeom prst="rect">
              <a:avLst/>
            </a:prstGeom>
            <a:solidFill>
              <a:srgbClr val="B1C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A58032C-0146-4D85-A332-CDE4C07A59A8}"/>
              </a:ext>
            </a:extLst>
          </p:cNvPr>
          <p:cNvSpPr txBox="1"/>
          <p:nvPr/>
        </p:nvSpPr>
        <p:spPr>
          <a:xfrm>
            <a:off x="2990642" y="322004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Light" panose="00000300000000000000" pitchFamily="50" charset="-127"/>
              </a:rPr>
              <a:t>새로운 버전 배포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Light" panose="000003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A8730A-7348-4805-9F1F-EA42A8BC741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sp>
        <p:nvSpPr>
          <p:cNvPr id="2" name="사각형: 둥근 모서리 30">
            <a:extLst>
              <a:ext uri="{FF2B5EF4-FFF2-40B4-BE49-F238E27FC236}">
                <a16:creationId xmlns:a16="http://schemas.microsoft.com/office/drawing/2014/main" id="{9E9BC8BD-8970-AB9A-A9AD-C10E5E34055E}"/>
              </a:ext>
            </a:extLst>
          </p:cNvPr>
          <p:cNvSpPr/>
          <p:nvPr/>
        </p:nvSpPr>
        <p:spPr>
          <a:xfrm>
            <a:off x="2323100" y="430208"/>
            <a:ext cx="266451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B42A0-0EF5-66E6-272F-E6969D21EF66}"/>
              </a:ext>
            </a:extLst>
          </p:cNvPr>
          <p:cNvSpPr txBox="1"/>
          <p:nvPr/>
        </p:nvSpPr>
        <p:spPr>
          <a:xfrm>
            <a:off x="2577104" y="522540"/>
            <a:ext cx="226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의 필요성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61E16-B3EA-3680-A221-2BCB5690FE05}"/>
              </a:ext>
            </a:extLst>
          </p:cNvPr>
          <p:cNvSpPr txBox="1"/>
          <p:nvPr/>
        </p:nvSpPr>
        <p:spPr>
          <a:xfrm>
            <a:off x="4696926" y="3220048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Light" panose="00000300000000000000" pitchFamily="50" charset="-127"/>
              </a:rPr>
              <a:t>컨테이너 사이즈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Light" panose="00000300000000000000" pitchFamily="50" charset="-127"/>
              </a:rPr>
              <a:t>         조절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Light" panose="000003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38D47-46EA-2181-972D-E5C41D027C37}"/>
              </a:ext>
            </a:extLst>
          </p:cNvPr>
          <p:cNvSpPr txBox="1"/>
          <p:nvPr/>
        </p:nvSpPr>
        <p:spPr>
          <a:xfrm>
            <a:off x="6334656" y="3206565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Light" panose="00000300000000000000" pitchFamily="50" charset="-127"/>
              </a:rPr>
              <a:t>컨테이너 다운 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Light" panose="00000300000000000000" pitchFamily="50" charset="-127"/>
              </a:rPr>
              <a:t>    즉시 실행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10" name="그림 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955C6D8-7898-F79D-BF50-594E11C1C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86852" y="2795446"/>
            <a:ext cx="2095500" cy="495300"/>
          </a:xfrm>
          <a:prstGeom prst="rect">
            <a:avLst/>
          </a:prstGeom>
        </p:spPr>
      </p:pic>
      <p:pic>
        <p:nvPicPr>
          <p:cNvPr id="13" name="그림 12" descr="상징, 원, 로고이(가) 표시된 사진&#10;&#10;자동 생성된 설명">
            <a:extLst>
              <a:ext uri="{FF2B5EF4-FFF2-40B4-BE49-F238E27FC236}">
                <a16:creationId xmlns:a16="http://schemas.microsoft.com/office/drawing/2014/main" id="{2A67B09B-A773-C3F1-FD36-57B004A28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22872" y="3419946"/>
            <a:ext cx="721402" cy="699505"/>
          </a:xfrm>
          <a:prstGeom prst="rect">
            <a:avLst/>
          </a:prstGeom>
        </p:spPr>
      </p:pic>
      <p:sp>
        <p:nvSpPr>
          <p:cNvPr id="15" name="삼각형 14">
            <a:extLst>
              <a:ext uri="{FF2B5EF4-FFF2-40B4-BE49-F238E27FC236}">
                <a16:creationId xmlns:a16="http://schemas.microsoft.com/office/drawing/2014/main" id="{3CB9C95D-23D2-BE7B-E34B-6709C56BDBE2}"/>
              </a:ext>
            </a:extLst>
          </p:cNvPr>
          <p:cNvSpPr/>
          <p:nvPr/>
        </p:nvSpPr>
        <p:spPr>
          <a:xfrm rot="5400000">
            <a:off x="8040018" y="3234369"/>
            <a:ext cx="652616" cy="50304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494F10-97D9-E379-28CB-18DCF46604C2}"/>
              </a:ext>
            </a:extLst>
          </p:cNvPr>
          <p:cNvSpPr txBox="1"/>
          <p:nvPr/>
        </p:nvSpPr>
        <p:spPr>
          <a:xfrm>
            <a:off x="2958482" y="5137146"/>
            <a:ext cx="2694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훌륭한 솔루션이 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3160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31401" y="1095874"/>
            <a:ext cx="1141659" cy="1699572"/>
            <a:chOff x="331401" y="1095874"/>
            <a:chExt cx="114165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331401" y="2019204"/>
              <a:ext cx="1141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Usable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for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26EE3F0-EC3D-4DB7-A63B-44BF080C65BB}"/>
              </a:ext>
            </a:extLst>
          </p:cNvPr>
          <p:cNvSpPr txBox="1"/>
          <p:nvPr/>
        </p:nvSpPr>
        <p:spPr>
          <a:xfrm>
            <a:off x="117350" y="3840443"/>
            <a:ext cx="1515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Kubernetes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필요성</a:t>
            </a:r>
            <a:endParaRPr lang="ko-KR" altLang="ko-KR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A8730A-7348-4805-9F1F-EA42A8BC741D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B42A0-0EF5-66E6-272F-E6969D21EF66}"/>
              </a:ext>
            </a:extLst>
          </p:cNvPr>
          <p:cNvSpPr txBox="1"/>
          <p:nvPr/>
        </p:nvSpPr>
        <p:spPr>
          <a:xfrm>
            <a:off x="2577104" y="522540"/>
            <a:ext cx="226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Kubernetes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의 필요성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2E306E6F-77BE-6B0F-5C03-0BB77ACDF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04" y="391860"/>
            <a:ext cx="77597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6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 flipH="1">
              <a:off x="1541159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4093473" y="283356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4192330" y="2844261"/>
            <a:ext cx="390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Thank you</a:t>
            </a:r>
            <a:endParaRPr lang="ko-KR" altLang="ko-KR" sz="6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005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C62E7-3D46-4F42-A032-0947BD8379DF}"/>
              </a:ext>
            </a:extLst>
          </p:cNvPr>
          <p:cNvSpPr txBox="1"/>
          <p:nvPr/>
        </p:nvSpPr>
        <p:spPr>
          <a:xfrm>
            <a:off x="2454899" y="1050751"/>
            <a:ext cx="28696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Application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을 패키징 할 수 있는 툴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B0C462B-FD2A-465C-BEB9-D82A6163A3A9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0F885-C457-42DC-A547-916DAECCDB7A}"/>
              </a:ext>
            </a:extLst>
          </p:cNvPr>
          <p:cNvSpPr txBox="1"/>
          <p:nvPr/>
        </p:nvSpPr>
        <p:spPr>
          <a:xfrm>
            <a:off x="2402320" y="533126"/>
            <a:ext cx="2239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9810CC5-5E92-4A9B-8D09-DAD461AFBF02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그림 33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4D97F2C7-82F9-CE55-4CCF-4FB0777F1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458" y="2019204"/>
            <a:ext cx="6162434" cy="3543400"/>
          </a:xfrm>
          <a:prstGeom prst="rect">
            <a:avLst/>
          </a:prstGeom>
        </p:spPr>
      </p:pic>
      <p:pic>
        <p:nvPicPr>
          <p:cNvPr id="16" name="그림 15" descr="하늘, 선박, 배, 교통이(가) 표시된 사진&#10;&#10;자동 생성된 설명">
            <a:extLst>
              <a:ext uri="{FF2B5EF4-FFF2-40B4-BE49-F238E27FC236}">
                <a16:creationId xmlns:a16="http://schemas.microsoft.com/office/drawing/2014/main" id="{A0A89886-98B5-CDBA-963F-B632D3783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86719" y="2654179"/>
            <a:ext cx="3596129" cy="2393673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9F57291D-9ABF-16C0-020A-A5C510AE508B}"/>
              </a:ext>
            </a:extLst>
          </p:cNvPr>
          <p:cNvSpPr/>
          <p:nvPr/>
        </p:nvSpPr>
        <p:spPr>
          <a:xfrm>
            <a:off x="4731025" y="2188481"/>
            <a:ext cx="463827" cy="475206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4194D2-4315-CC11-332F-5961F46BCE9F}"/>
              </a:ext>
            </a:extLst>
          </p:cNvPr>
          <p:cNvCxnSpPr/>
          <p:nvPr/>
        </p:nvCxnSpPr>
        <p:spPr>
          <a:xfrm>
            <a:off x="5194852" y="2663687"/>
            <a:ext cx="4187687" cy="13384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CAA86BE2-0275-8E4C-C449-FE88BDD2195A}"/>
              </a:ext>
            </a:extLst>
          </p:cNvPr>
          <p:cNvSpPr/>
          <p:nvPr/>
        </p:nvSpPr>
        <p:spPr>
          <a:xfrm>
            <a:off x="9382539" y="4055947"/>
            <a:ext cx="1736035" cy="713569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D7B94-6404-104A-A8AB-755C0A7CE81F}"/>
              </a:ext>
            </a:extLst>
          </p:cNvPr>
          <p:cNvSpPr txBox="1"/>
          <p:nvPr/>
        </p:nvSpPr>
        <p:spPr>
          <a:xfrm>
            <a:off x="9178022" y="5099624"/>
            <a:ext cx="2404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하나의</a:t>
            </a:r>
            <a:r>
              <a:rPr kumimoji="1"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작은 </a:t>
            </a: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software unit</a:t>
            </a:r>
            <a:endParaRPr kumimoji="1" lang="ko-Kore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4" name="그림 23" descr="스크린샷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68CE6844-F437-2CE6-5F7B-DDB2CF5F9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184114" y="1546450"/>
            <a:ext cx="620630" cy="588636"/>
          </a:xfrm>
          <a:prstGeom prst="rect">
            <a:avLst/>
          </a:prstGeom>
        </p:spPr>
      </p:pic>
      <p:pic>
        <p:nvPicPr>
          <p:cNvPr id="26" name="그림 25" descr="공구, 렌치이(가) 표시된 사진&#10;&#10;자동 생성된 설명">
            <a:extLst>
              <a:ext uri="{FF2B5EF4-FFF2-40B4-BE49-F238E27FC236}">
                <a16:creationId xmlns:a16="http://schemas.microsoft.com/office/drawing/2014/main" id="{A61CAC17-6F7B-5026-7A42-09AABFF3E8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797675" y="1523232"/>
            <a:ext cx="606287" cy="606287"/>
          </a:xfrm>
          <a:prstGeom prst="rect">
            <a:avLst/>
          </a:prstGeom>
        </p:spPr>
      </p:pic>
      <p:pic>
        <p:nvPicPr>
          <p:cNvPr id="28" name="그림 2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AEE7DAE-4E19-498B-0E06-41513B98A2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896364" y="1458905"/>
            <a:ext cx="1767374" cy="92644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A9B7DCF-FCE2-0776-872F-85B770612A60}"/>
              </a:ext>
            </a:extLst>
          </p:cNvPr>
          <p:cNvSpPr txBox="1"/>
          <p:nvPr/>
        </p:nvSpPr>
        <p:spPr>
          <a:xfrm>
            <a:off x="5862597" y="1184678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Application</a:t>
            </a:r>
            <a:endParaRPr kumimoji="1" lang="ko-Kore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A0D8CF-D5A7-BAD0-F986-ADA1F281C70B}"/>
              </a:ext>
            </a:extLst>
          </p:cNvPr>
          <p:cNvSpPr txBox="1"/>
          <p:nvPr/>
        </p:nvSpPr>
        <p:spPr>
          <a:xfrm>
            <a:off x="7475017" y="1184678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System tool</a:t>
            </a:r>
            <a:endParaRPr kumimoji="1" lang="ko-Kore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921A2-C0C2-B48D-38A7-D86195D58912}"/>
              </a:ext>
            </a:extLst>
          </p:cNvPr>
          <p:cNvSpPr txBox="1"/>
          <p:nvPr/>
        </p:nvSpPr>
        <p:spPr>
          <a:xfrm>
            <a:off x="9100133" y="1184678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Dependencies</a:t>
            </a:r>
            <a:endParaRPr kumimoji="1" lang="ko-Kore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액자 40">
            <a:extLst>
              <a:ext uri="{FF2B5EF4-FFF2-40B4-BE49-F238E27FC236}">
                <a16:creationId xmlns:a16="http://schemas.microsoft.com/office/drawing/2014/main" id="{006F3949-2A97-F25F-7B7F-0C41EB0354A7}"/>
              </a:ext>
            </a:extLst>
          </p:cNvPr>
          <p:cNvSpPr/>
          <p:nvPr/>
        </p:nvSpPr>
        <p:spPr>
          <a:xfrm>
            <a:off x="5671930" y="1037373"/>
            <a:ext cx="4991808" cy="1338470"/>
          </a:xfrm>
          <a:prstGeom prst="frame">
            <a:avLst>
              <a:gd name="adj1" fmla="val 583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629CC91-077F-0624-1CE6-0CAE74D1D900}"/>
              </a:ext>
            </a:extLst>
          </p:cNvPr>
          <p:cNvGrpSpPr/>
          <p:nvPr/>
        </p:nvGrpSpPr>
        <p:grpSpPr>
          <a:xfrm>
            <a:off x="109332" y="3840443"/>
            <a:ext cx="1531188" cy="1257655"/>
            <a:chOff x="136640" y="3803119"/>
            <a:chExt cx="1531188" cy="12576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CAA434-3517-7F17-AB95-02943EB1DAFF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52E27E-E79D-35CC-E913-773AE4EC4A36}"/>
                </a:ext>
              </a:extLst>
            </p:cNvPr>
            <p:cNvSpPr txBox="1"/>
            <p:nvPr/>
          </p:nvSpPr>
          <p:spPr>
            <a:xfrm>
              <a:off x="136640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Docker	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E3FA11-8D4E-2AA3-FAE8-C75F7C207C1E}"/>
                </a:ext>
              </a:extLst>
            </p:cNvPr>
            <p:cNvSpPr txBox="1"/>
            <p:nvPr/>
          </p:nvSpPr>
          <p:spPr>
            <a:xfrm>
              <a:off x="252855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D6146F-A882-0558-34EE-3629B78A3070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9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C62E7-3D46-4F42-A032-0947BD8379DF}"/>
              </a:ext>
            </a:extLst>
          </p:cNvPr>
          <p:cNvSpPr txBox="1"/>
          <p:nvPr/>
        </p:nvSpPr>
        <p:spPr>
          <a:xfrm>
            <a:off x="2454899" y="1050751"/>
            <a:ext cx="28696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Application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을 패키징 할 수 있는 툴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B0C462B-FD2A-465C-BEB9-D82A6163A3A9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0F885-C457-42DC-A547-916DAECCDB7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9810CC5-5E92-4A9B-8D09-DAD461AFBF02}"/>
              </a:ext>
            </a:extLst>
          </p:cNvPr>
          <p:cNvSpPr txBox="1"/>
          <p:nvPr/>
        </p:nvSpPr>
        <p:spPr>
          <a:xfrm>
            <a:off x="9784784" y="6547428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© 2019. </a:t>
            </a:r>
            <a:r>
              <a:rPr lang="en-US" altLang="ko-KR" sz="800" dirty="0" err="1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rgbClr val="3F505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그림 33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4D97F2C7-82F9-CE55-4CCF-4FB0777F1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4458" y="2019204"/>
            <a:ext cx="6162434" cy="3543400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9F57291D-9ABF-16C0-020A-A5C510AE508B}"/>
              </a:ext>
            </a:extLst>
          </p:cNvPr>
          <p:cNvSpPr/>
          <p:nvPr/>
        </p:nvSpPr>
        <p:spPr>
          <a:xfrm>
            <a:off x="4717293" y="2172275"/>
            <a:ext cx="463827" cy="475206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CAA86BE2-0275-8E4C-C449-FE88BDD2195A}"/>
              </a:ext>
            </a:extLst>
          </p:cNvPr>
          <p:cNvSpPr/>
          <p:nvPr/>
        </p:nvSpPr>
        <p:spPr>
          <a:xfrm>
            <a:off x="9857212" y="2504340"/>
            <a:ext cx="1736035" cy="713569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24" name="그림 23" descr="스크린샷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68CE6844-F437-2CE6-5F7B-DDB2CF5F9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38245" y="1596650"/>
            <a:ext cx="620630" cy="588636"/>
          </a:xfrm>
          <a:prstGeom prst="rect">
            <a:avLst/>
          </a:prstGeom>
        </p:spPr>
      </p:pic>
      <p:pic>
        <p:nvPicPr>
          <p:cNvPr id="26" name="그림 25" descr="공구, 렌치이(가) 표시된 사진&#10;&#10;자동 생성된 설명">
            <a:extLst>
              <a:ext uri="{FF2B5EF4-FFF2-40B4-BE49-F238E27FC236}">
                <a16:creationId xmlns:a16="http://schemas.microsoft.com/office/drawing/2014/main" id="{A61CAC17-6F7B-5026-7A42-09AABFF3E8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23936" y="1587824"/>
            <a:ext cx="606287" cy="606287"/>
          </a:xfrm>
          <a:prstGeom prst="rect">
            <a:avLst/>
          </a:prstGeom>
        </p:spPr>
      </p:pic>
      <p:pic>
        <p:nvPicPr>
          <p:cNvPr id="28" name="그림 2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AEE7DAE-4E19-498B-0E06-41513B98A2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293982" y="1519162"/>
            <a:ext cx="1879417" cy="9851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A9B7DCF-FCE2-0776-872F-85B770612A60}"/>
              </a:ext>
            </a:extLst>
          </p:cNvPr>
          <p:cNvSpPr txBox="1"/>
          <p:nvPr/>
        </p:nvSpPr>
        <p:spPr>
          <a:xfrm>
            <a:off x="7359339" y="2172351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Application</a:t>
            </a:r>
            <a:endParaRPr kumimoji="1" lang="ko-Kore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A0D8CF-D5A7-BAD0-F986-ADA1F281C70B}"/>
              </a:ext>
            </a:extLst>
          </p:cNvPr>
          <p:cNvSpPr txBox="1"/>
          <p:nvPr/>
        </p:nvSpPr>
        <p:spPr>
          <a:xfrm>
            <a:off x="8461601" y="1242705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System tool</a:t>
            </a:r>
            <a:endParaRPr kumimoji="1" lang="ko-Kore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921A2-C0C2-B48D-38A7-D86195D58912}"/>
              </a:ext>
            </a:extLst>
          </p:cNvPr>
          <p:cNvSpPr txBox="1"/>
          <p:nvPr/>
        </p:nvSpPr>
        <p:spPr>
          <a:xfrm>
            <a:off x="9753176" y="2282297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Dependencies</a:t>
            </a:r>
            <a:endParaRPr kumimoji="1" lang="ko-Kore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액자 40">
            <a:extLst>
              <a:ext uri="{FF2B5EF4-FFF2-40B4-BE49-F238E27FC236}">
                <a16:creationId xmlns:a16="http://schemas.microsoft.com/office/drawing/2014/main" id="{006F3949-2A97-F25F-7B7F-0C41EB0354A7}"/>
              </a:ext>
            </a:extLst>
          </p:cNvPr>
          <p:cNvSpPr/>
          <p:nvPr/>
        </p:nvSpPr>
        <p:spPr>
          <a:xfrm>
            <a:off x="7126309" y="1095874"/>
            <a:ext cx="4201893" cy="1619719"/>
          </a:xfrm>
          <a:prstGeom prst="frame">
            <a:avLst>
              <a:gd name="adj1" fmla="val 583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5151510-2DF0-2CFD-6055-E8F54CB41938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181120" y="1905734"/>
            <a:ext cx="1945189" cy="5159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디스플레이, 멀티미디어, 전자 기기이(가) 표시된 사진&#10;&#10;자동 생성된 설명">
            <a:extLst>
              <a:ext uri="{FF2B5EF4-FFF2-40B4-BE49-F238E27FC236}">
                <a16:creationId xmlns:a16="http://schemas.microsoft.com/office/drawing/2014/main" id="{C10D9D60-F9BF-2099-6797-0F2E4993C3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192569" y="3978942"/>
            <a:ext cx="1209798" cy="1438679"/>
          </a:xfrm>
          <a:prstGeom prst="rect">
            <a:avLst/>
          </a:prstGeom>
        </p:spPr>
      </p:pic>
      <p:pic>
        <p:nvPicPr>
          <p:cNvPr id="23" name="그림 22" descr="스크린샷, 디스플레이, 멀티미디어, 전자 기기이(가) 표시된 사진&#10;&#10;자동 생성된 설명">
            <a:extLst>
              <a:ext uri="{FF2B5EF4-FFF2-40B4-BE49-F238E27FC236}">
                <a16:creationId xmlns:a16="http://schemas.microsoft.com/office/drawing/2014/main" id="{0883F555-F236-BD8E-B017-6AAF1EE00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649704" y="3978942"/>
            <a:ext cx="1209798" cy="1438679"/>
          </a:xfrm>
          <a:prstGeom prst="rect">
            <a:avLst/>
          </a:prstGeom>
        </p:spPr>
      </p:pic>
      <p:pic>
        <p:nvPicPr>
          <p:cNvPr id="25" name="그림 24" descr="스크린샷, 디스플레이, 멀티미디어, 전자 기기이(가) 표시된 사진&#10;&#10;자동 생성된 설명">
            <a:extLst>
              <a:ext uri="{FF2B5EF4-FFF2-40B4-BE49-F238E27FC236}">
                <a16:creationId xmlns:a16="http://schemas.microsoft.com/office/drawing/2014/main" id="{E13EEFC8-5136-12F2-F25E-9779EC143A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120221" y="3978942"/>
            <a:ext cx="1209798" cy="1438679"/>
          </a:xfrm>
          <a:prstGeom prst="rect">
            <a:avLst/>
          </a:prstGeom>
        </p:spPr>
      </p:pic>
      <p:sp>
        <p:nvSpPr>
          <p:cNvPr id="27" name="병합 26">
            <a:extLst>
              <a:ext uri="{FF2B5EF4-FFF2-40B4-BE49-F238E27FC236}">
                <a16:creationId xmlns:a16="http://schemas.microsoft.com/office/drawing/2014/main" id="{76F799ED-A007-4FA7-13B9-9D58681A32FF}"/>
              </a:ext>
            </a:extLst>
          </p:cNvPr>
          <p:cNvSpPr/>
          <p:nvPr/>
        </p:nvSpPr>
        <p:spPr>
          <a:xfrm>
            <a:off x="7638245" y="3217909"/>
            <a:ext cx="328647" cy="211091"/>
          </a:xfrm>
          <a:prstGeom prst="flowChartMer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병합 28">
            <a:extLst>
              <a:ext uri="{FF2B5EF4-FFF2-40B4-BE49-F238E27FC236}">
                <a16:creationId xmlns:a16="http://schemas.microsoft.com/office/drawing/2014/main" id="{55E90CD7-916D-086D-62F9-8390D6A1EDE1}"/>
              </a:ext>
            </a:extLst>
          </p:cNvPr>
          <p:cNvSpPr/>
          <p:nvPr/>
        </p:nvSpPr>
        <p:spPr>
          <a:xfrm>
            <a:off x="9090279" y="3217908"/>
            <a:ext cx="328647" cy="211091"/>
          </a:xfrm>
          <a:prstGeom prst="flowChartMer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7" name="병합 36">
            <a:extLst>
              <a:ext uri="{FF2B5EF4-FFF2-40B4-BE49-F238E27FC236}">
                <a16:creationId xmlns:a16="http://schemas.microsoft.com/office/drawing/2014/main" id="{7BA16895-12AE-E9E6-9CCA-124869D20E11}"/>
              </a:ext>
            </a:extLst>
          </p:cNvPr>
          <p:cNvSpPr/>
          <p:nvPr/>
        </p:nvSpPr>
        <p:spPr>
          <a:xfrm>
            <a:off x="10542313" y="3228861"/>
            <a:ext cx="328647" cy="211091"/>
          </a:xfrm>
          <a:prstGeom prst="flowChartMer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9" name="그림 38" descr="클립아트, 펭귄, 새, 만화 영화이(가) 표시된 사진&#10;&#10;자동 생성된 설명">
            <a:extLst>
              <a:ext uri="{FF2B5EF4-FFF2-40B4-BE49-F238E27FC236}">
                <a16:creationId xmlns:a16="http://schemas.microsoft.com/office/drawing/2014/main" id="{C6172E82-FB86-9895-E00F-36F8C9F12D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320638" y="3851554"/>
            <a:ext cx="953660" cy="953660"/>
          </a:xfrm>
          <a:prstGeom prst="rect">
            <a:avLst/>
          </a:prstGeom>
        </p:spPr>
      </p:pic>
      <p:pic>
        <p:nvPicPr>
          <p:cNvPr id="46" name="그림 45" descr="창의성이(가) 표시된 사진&#10;&#10;자동 생성된 설명">
            <a:extLst>
              <a:ext uri="{FF2B5EF4-FFF2-40B4-BE49-F238E27FC236}">
                <a16:creationId xmlns:a16="http://schemas.microsoft.com/office/drawing/2014/main" id="{5F66B825-34BE-31BB-0015-4FB438E659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976847" y="4024043"/>
            <a:ext cx="508339" cy="628549"/>
          </a:xfrm>
          <a:prstGeom prst="rect">
            <a:avLst/>
          </a:prstGeom>
        </p:spPr>
      </p:pic>
      <p:pic>
        <p:nvPicPr>
          <p:cNvPr id="49" name="그림 48" descr="다채로움이(가) 표시된 사진&#10;&#10;자동 생성된 설명">
            <a:extLst>
              <a:ext uri="{FF2B5EF4-FFF2-40B4-BE49-F238E27FC236}">
                <a16:creationId xmlns:a16="http://schemas.microsoft.com/office/drawing/2014/main" id="{C5D31E00-87CD-262E-70CE-04E2DD643A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992345" y="4016821"/>
            <a:ext cx="1316187" cy="781486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4ECBD617-A43E-F300-4457-CF93CBA68757}"/>
              </a:ext>
            </a:extLst>
          </p:cNvPr>
          <p:cNvGrpSpPr/>
          <p:nvPr/>
        </p:nvGrpSpPr>
        <p:grpSpPr>
          <a:xfrm>
            <a:off x="109332" y="3840443"/>
            <a:ext cx="1531188" cy="1257655"/>
            <a:chOff x="136640" y="3803119"/>
            <a:chExt cx="1531188" cy="12576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ACC4D4-FC3B-82C4-8471-2AC7C2489236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80DF36-1A6F-9602-0D4D-4326B36D0475}"/>
                </a:ext>
              </a:extLst>
            </p:cNvPr>
            <p:cNvSpPr txBox="1"/>
            <p:nvPr/>
          </p:nvSpPr>
          <p:spPr>
            <a:xfrm>
              <a:off x="136640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Docker	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8890CEF-B301-7B27-A819-25838A502A5A}"/>
                </a:ext>
              </a:extLst>
            </p:cNvPr>
            <p:cNvSpPr txBox="1"/>
            <p:nvPr/>
          </p:nvSpPr>
          <p:spPr>
            <a:xfrm>
              <a:off x="252855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4C0F29-AF99-A593-8AA7-411127CD3268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86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B0C462B-FD2A-465C-BEB9-D82A6163A3A9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0F885-C457-42DC-A547-916DAECCDB7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그림 1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2DED4F4-2F86-68D5-B1EE-D3F1C4FA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35716" y="3271931"/>
            <a:ext cx="2465084" cy="2465084"/>
          </a:xfrm>
          <a:prstGeom prst="rect">
            <a:avLst/>
          </a:prstGeom>
        </p:spPr>
      </p:pic>
      <p:pic>
        <p:nvPicPr>
          <p:cNvPr id="16" name="그림 15" descr="디자인이(가) 표시된 사진&#10;&#10;자동 생성된 설명">
            <a:extLst>
              <a:ext uri="{FF2B5EF4-FFF2-40B4-BE49-F238E27FC236}">
                <a16:creationId xmlns:a16="http://schemas.microsoft.com/office/drawing/2014/main" id="{EB843189-5BE3-2DB5-D44F-8D3F88E8F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86924" y="1173572"/>
            <a:ext cx="2519684" cy="2368371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BE2AF5C5-ABCC-5F8F-0715-A9CAD4967B25}"/>
              </a:ext>
            </a:extLst>
          </p:cNvPr>
          <p:cNvCxnSpPr>
            <a:cxnSpLocks/>
          </p:cNvCxnSpPr>
          <p:nvPr/>
        </p:nvCxnSpPr>
        <p:spPr>
          <a:xfrm flipV="1">
            <a:off x="6274018" y="2584174"/>
            <a:ext cx="1425494" cy="13947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697BE0-03C0-B7F1-ACD1-E64005304F2B}"/>
              </a:ext>
            </a:extLst>
          </p:cNvPr>
          <p:cNvSpPr txBox="1"/>
          <p:nvPr/>
        </p:nvSpPr>
        <p:spPr>
          <a:xfrm>
            <a:off x="2454899" y="1050751"/>
            <a:ext cx="18321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가 필요한 상황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3" name="그림 42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6BF1A781-41AB-C857-126B-F99D04B758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37594" y="3692419"/>
            <a:ext cx="856856" cy="171371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76B5471-8FD7-1154-69EF-91B355A28F65}"/>
              </a:ext>
            </a:extLst>
          </p:cNvPr>
          <p:cNvSpPr txBox="1"/>
          <p:nvPr/>
        </p:nvSpPr>
        <p:spPr>
          <a:xfrm>
            <a:off x="2425857" y="3056835"/>
            <a:ext cx="3405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EX 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개발자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이 개발을 다 한 뒤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,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      서버에 그것을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올려야하는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상황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7" name="그림 46" descr="클립아트, 펭귄, 새, 만화 영화이(가) 표시된 사진&#10;&#10;자동 생성된 설명">
            <a:extLst>
              <a:ext uri="{FF2B5EF4-FFF2-40B4-BE49-F238E27FC236}">
                <a16:creationId xmlns:a16="http://schemas.microsoft.com/office/drawing/2014/main" id="{EB85C10F-8B82-B801-06BB-EF0DD8F3BB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8876" y="2433963"/>
            <a:ext cx="953660" cy="953660"/>
          </a:xfrm>
          <a:prstGeom prst="rect">
            <a:avLst/>
          </a:prstGeom>
        </p:spPr>
      </p:pic>
      <p:pic>
        <p:nvPicPr>
          <p:cNvPr id="48" name="그림 47" descr="다채로움이(가) 표시된 사진&#10;&#10;자동 생성된 설명">
            <a:extLst>
              <a:ext uri="{FF2B5EF4-FFF2-40B4-BE49-F238E27FC236}">
                <a16:creationId xmlns:a16="http://schemas.microsoft.com/office/drawing/2014/main" id="{110F6C76-6B5D-1D44-187D-BEFB3A12BB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446774" y="3907826"/>
            <a:ext cx="1316187" cy="7814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A8D2046-4B11-4598-7092-A6ED6D3AED9E}"/>
              </a:ext>
            </a:extLst>
          </p:cNvPr>
          <p:cNvSpPr txBox="1"/>
          <p:nvPr/>
        </p:nvSpPr>
        <p:spPr>
          <a:xfrm>
            <a:off x="8752620" y="5737015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Environment Disparity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19FCD3A-4EE4-C94A-DA09-A7F824BC3B36}"/>
              </a:ext>
            </a:extLst>
          </p:cNvPr>
          <p:cNvGrpSpPr/>
          <p:nvPr/>
        </p:nvGrpSpPr>
        <p:grpSpPr>
          <a:xfrm>
            <a:off x="109332" y="3840443"/>
            <a:ext cx="1531188" cy="1257655"/>
            <a:chOff x="136640" y="3803119"/>
            <a:chExt cx="1531188" cy="125765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8B167A-38A3-255F-FC1F-4F8E56C8719D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D248BB-4027-2E96-2CA3-847E46386D5B}"/>
                </a:ext>
              </a:extLst>
            </p:cNvPr>
            <p:cNvSpPr txBox="1"/>
            <p:nvPr/>
          </p:nvSpPr>
          <p:spPr>
            <a:xfrm>
              <a:off x="136640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Docker	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FC595F-7616-08E4-6945-B09EAA14DF4A}"/>
                </a:ext>
              </a:extLst>
            </p:cNvPr>
            <p:cNvSpPr txBox="1"/>
            <p:nvPr/>
          </p:nvSpPr>
          <p:spPr>
            <a:xfrm>
              <a:off x="252855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902BB4-AC5A-4C43-EF6E-315503082FCA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57" name="그림 56" descr="상징이(가) 표시된 사진&#10;&#10;자동 생성된 설명">
            <a:extLst>
              <a:ext uri="{FF2B5EF4-FFF2-40B4-BE49-F238E27FC236}">
                <a16:creationId xmlns:a16="http://schemas.microsoft.com/office/drawing/2014/main" id="{D3A70C93-C03F-B15E-C711-88EC986DF7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212102" y="2433963"/>
            <a:ext cx="636774" cy="63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2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B0C462B-FD2A-465C-BEB9-D82A6163A3A9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0F885-C457-42DC-A547-916DAECCDB7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2" y="3840443"/>
            <a:ext cx="1531188" cy="1257655"/>
            <a:chOff x="136640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0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Docker	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5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E697BE0-03C0-B7F1-ACD1-E64005304F2B}"/>
              </a:ext>
            </a:extLst>
          </p:cNvPr>
          <p:cNvSpPr txBox="1"/>
          <p:nvPr/>
        </p:nvSpPr>
        <p:spPr>
          <a:xfrm>
            <a:off x="2454899" y="1050751"/>
            <a:ext cx="18321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가 필요한 상황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8D2046-4B11-4598-7092-A6ED6D3AED9E}"/>
              </a:ext>
            </a:extLst>
          </p:cNvPr>
          <p:cNvSpPr txBox="1"/>
          <p:nvPr/>
        </p:nvSpPr>
        <p:spPr>
          <a:xfrm>
            <a:off x="8752620" y="5737015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Environment Disparity</a:t>
            </a:r>
          </a:p>
        </p:txBody>
      </p:sp>
      <p:pic>
        <p:nvPicPr>
          <p:cNvPr id="4" name="그림 3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8A12F183-135E-A4D3-BDDA-6425D23C8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22350" y="1921229"/>
            <a:ext cx="6162434" cy="35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2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39B0C-4DD5-687F-C958-6E864A3ECE31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B0C462B-FD2A-465C-BEB9-D82A6163A3A9}"/>
              </a:ext>
            </a:extLst>
          </p:cNvPr>
          <p:cNvSpPr/>
          <p:nvPr/>
        </p:nvSpPr>
        <p:spPr>
          <a:xfrm>
            <a:off x="2323099" y="430208"/>
            <a:ext cx="229675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0F885-C457-42DC-A547-916DAECCDB7A}"/>
              </a:ext>
            </a:extLst>
          </p:cNvPr>
          <p:cNvSpPr txBox="1"/>
          <p:nvPr/>
        </p:nvSpPr>
        <p:spPr>
          <a:xfrm>
            <a:off x="2402320" y="533126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알아보기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AEA5C6-2038-54AD-D669-1A0160806EFF}"/>
              </a:ext>
            </a:extLst>
          </p:cNvPr>
          <p:cNvGrpSpPr/>
          <p:nvPr/>
        </p:nvGrpSpPr>
        <p:grpSpPr>
          <a:xfrm>
            <a:off x="109335" y="3840443"/>
            <a:ext cx="1531188" cy="1257655"/>
            <a:chOff x="136643" y="3803119"/>
            <a:chExt cx="1531188" cy="1257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B919D0-7E75-2AAD-7FD5-F29D702B7E9C}"/>
                </a:ext>
              </a:extLst>
            </p:cNvPr>
            <p:cNvSpPr txBox="1"/>
            <p:nvPr/>
          </p:nvSpPr>
          <p:spPr>
            <a:xfrm>
              <a:off x="306557" y="3803119"/>
              <a:ext cx="1191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r>
                <a:rPr lang="ko-KR" altLang="en-US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sz="12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?</a:t>
              </a:r>
              <a:endParaRPr lang="ko-KR" altLang="ko-KR" sz="12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F9A31E-C636-E2A4-9A0B-900922651243}"/>
                </a:ext>
              </a:extLst>
            </p:cNvPr>
            <p:cNvSpPr txBox="1"/>
            <p:nvPr/>
          </p:nvSpPr>
          <p:spPr>
            <a:xfrm>
              <a:off x="136643" y="413513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</a:t>
              </a:r>
              <a:r>
                <a:rPr lang="ko-KR" altLang="en-US" sz="1100" dirty="0" err="1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부터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알아보기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5CD66-78D7-53FA-8F79-23B97105CBA5}"/>
                </a:ext>
              </a:extLst>
            </p:cNvPr>
            <p:cNvSpPr txBox="1"/>
            <p:nvPr/>
          </p:nvSpPr>
          <p:spPr>
            <a:xfrm>
              <a:off x="252857" y="446714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Docker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사용 과정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DB2F7-8FBC-7B1F-C59C-B936EC2C8E87}"/>
                </a:ext>
              </a:extLst>
            </p:cNvPr>
            <p:cNvSpPr txBox="1"/>
            <p:nvPr/>
          </p:nvSpPr>
          <p:spPr>
            <a:xfrm>
              <a:off x="303349" y="4799164"/>
              <a:ext cx="1197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VM vs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컨테이너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5E28E2-BA42-DCF9-F70D-A8C0DD7D2C71}"/>
              </a:ext>
            </a:extLst>
          </p:cNvPr>
          <p:cNvGrpSpPr/>
          <p:nvPr/>
        </p:nvGrpSpPr>
        <p:grpSpPr>
          <a:xfrm>
            <a:off x="288375" y="1095874"/>
            <a:ext cx="1227708" cy="1699572"/>
            <a:chOff x="288375" y="1095874"/>
            <a:chExt cx="1227708" cy="1699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32D820-E3F8-17EC-EB0B-640105AC5DDA}"/>
                </a:ext>
              </a:extLst>
            </p:cNvPr>
            <p:cNvSpPr txBox="1"/>
            <p:nvPr/>
          </p:nvSpPr>
          <p:spPr>
            <a:xfrm>
              <a:off x="288375" y="2019204"/>
              <a:ext cx="1227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Kubernetes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8452-B1FE-767B-EAD4-F6B257659D0B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2" name="직선 연결선 22">
              <a:extLst>
                <a:ext uri="{FF2B5EF4-FFF2-40B4-BE49-F238E27FC236}">
                  <a16:creationId xmlns:a16="http://schemas.microsoft.com/office/drawing/2014/main" id="{6572EEB5-F2B3-1F62-AAAA-988C56B1889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E697BE0-03C0-B7F1-ACD1-E64005304F2B}"/>
              </a:ext>
            </a:extLst>
          </p:cNvPr>
          <p:cNvSpPr txBox="1"/>
          <p:nvPr/>
        </p:nvSpPr>
        <p:spPr>
          <a:xfrm>
            <a:off x="2454899" y="1050751"/>
            <a:ext cx="16061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사용과정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7DF98DF-6F38-D9E4-7087-318D459DF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35716" y="3271931"/>
            <a:ext cx="2465084" cy="2465084"/>
          </a:xfrm>
          <a:prstGeom prst="rect">
            <a:avLst/>
          </a:prstGeom>
        </p:spPr>
      </p:pic>
      <p:pic>
        <p:nvPicPr>
          <p:cNvPr id="14" name="그림 13" descr="디자인이(가) 표시된 사진&#10;&#10;자동 생성된 설명">
            <a:extLst>
              <a:ext uri="{FF2B5EF4-FFF2-40B4-BE49-F238E27FC236}">
                <a16:creationId xmlns:a16="http://schemas.microsoft.com/office/drawing/2014/main" id="{F5F40EDD-68CF-747F-A9D8-483ACA331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86924" y="1173572"/>
            <a:ext cx="2519684" cy="2368371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9E95643-149B-B66B-2EBF-39BB97B72156}"/>
              </a:ext>
            </a:extLst>
          </p:cNvPr>
          <p:cNvCxnSpPr>
            <a:cxnSpLocks/>
          </p:cNvCxnSpPr>
          <p:nvPr/>
        </p:nvCxnSpPr>
        <p:spPr>
          <a:xfrm flipV="1">
            <a:off x="6274018" y="2584174"/>
            <a:ext cx="1425494" cy="13947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BBAAE3F7-8571-0F61-6816-4A352C20C0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37594" y="3692419"/>
            <a:ext cx="856856" cy="17137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E90B84-434E-260F-3F49-F6C707B755D7}"/>
              </a:ext>
            </a:extLst>
          </p:cNvPr>
          <p:cNvSpPr txBox="1"/>
          <p:nvPr/>
        </p:nvSpPr>
        <p:spPr>
          <a:xfrm>
            <a:off x="2823777" y="3065152"/>
            <a:ext cx="3954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1.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서버와 개발자의 윈도우에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Docker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 설치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8" name="그림 17" descr="클립아트, 펭귄, 새, 만화 영화이(가) 표시된 사진&#10;&#10;자동 생성된 설명">
            <a:extLst>
              <a:ext uri="{FF2B5EF4-FFF2-40B4-BE49-F238E27FC236}">
                <a16:creationId xmlns:a16="http://schemas.microsoft.com/office/drawing/2014/main" id="{C7C9F97B-3357-93F8-EE47-99B6E9303C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48876" y="2433963"/>
            <a:ext cx="953660" cy="953660"/>
          </a:xfrm>
          <a:prstGeom prst="rect">
            <a:avLst/>
          </a:prstGeom>
        </p:spPr>
      </p:pic>
      <p:pic>
        <p:nvPicPr>
          <p:cNvPr id="19" name="그림 18" descr="다채로움이(가) 표시된 사진&#10;&#10;자동 생성된 설명">
            <a:extLst>
              <a:ext uri="{FF2B5EF4-FFF2-40B4-BE49-F238E27FC236}">
                <a16:creationId xmlns:a16="http://schemas.microsoft.com/office/drawing/2014/main" id="{B1052255-A0F1-1FDB-B052-647772D3A5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446774" y="3907826"/>
            <a:ext cx="1316187" cy="7814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B19D33-E4FF-42E3-7D1E-702A3DDC2148}"/>
              </a:ext>
            </a:extLst>
          </p:cNvPr>
          <p:cNvSpPr txBox="1"/>
          <p:nvPr/>
        </p:nvSpPr>
        <p:spPr>
          <a:xfrm>
            <a:off x="8752620" y="5737015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PubWorld돋움체_Pro Medium" panose="00000600000000000000" pitchFamily="50" charset="-127"/>
              </a:rPr>
              <a:t>Environment Disparity</a:t>
            </a:r>
          </a:p>
        </p:txBody>
      </p:sp>
      <p:pic>
        <p:nvPicPr>
          <p:cNvPr id="21" name="그림 20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14E965F3-18EE-0F03-8684-50CC4FDCFD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499406" y="4987183"/>
            <a:ext cx="1399516" cy="804722"/>
          </a:xfrm>
          <a:prstGeom prst="rect">
            <a:avLst/>
          </a:prstGeom>
        </p:spPr>
      </p:pic>
      <p:pic>
        <p:nvPicPr>
          <p:cNvPr id="22" name="그림 21" descr="클립아트, 그림, 로고, 일러스트레이션이(가) 표시된 사진&#10;&#10;자동 생성된 설명">
            <a:extLst>
              <a:ext uri="{FF2B5EF4-FFF2-40B4-BE49-F238E27FC236}">
                <a16:creationId xmlns:a16="http://schemas.microsoft.com/office/drawing/2014/main" id="{508964DB-45F6-9DB9-12EE-32C09FBDA0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802536" y="719264"/>
            <a:ext cx="1399516" cy="8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06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</TotalTime>
  <Words>3423</Words>
  <Application>Microsoft Macintosh PowerPoint</Application>
  <PresentationFormat>와이드스크린</PresentationFormat>
  <Paragraphs>656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맑은 고딕</vt:lpstr>
      <vt:lpstr>BM DoHyeon OTF</vt:lpstr>
      <vt:lpstr>나눔스퀘어OTF Bold</vt:lpstr>
      <vt:lpstr>Apple SD Gothic Neo</vt:lpstr>
      <vt:lpstr>나눔스퀘어OTF</vt:lpstr>
      <vt:lpstr>Arial</vt:lpstr>
      <vt:lpstr>나눔스퀘어OTF ExtraBold</vt:lpstr>
      <vt:lpstr>NanumGothic</vt:lpstr>
      <vt:lpstr>APPLE SD GOTHIC NEO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한나 박</dc:creator>
  <cp:lastModifiedBy>송가현</cp:lastModifiedBy>
  <cp:revision>69</cp:revision>
  <dcterms:created xsi:type="dcterms:W3CDTF">2019-04-26T01:56:18Z</dcterms:created>
  <dcterms:modified xsi:type="dcterms:W3CDTF">2023-12-27T04:14:38Z</dcterms:modified>
</cp:coreProperties>
</file>